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6.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media/image37.jpg" ContentType="image/jpeg"/>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media/image40.jpg" ContentType="image/jpeg"/>
  <Override PartName="/ppt/tags/tag36.xml" ContentType="application/vnd.openxmlformats-officedocument.presentationml.tags+xml"/>
  <Override PartName="/ppt/notesSlides/notesSlide34.xml" ContentType="application/vnd.openxmlformats-officedocument.presentationml.notesSlide+xml"/>
  <Override PartName="/ppt/media/image41.jpg" ContentType="image/jpeg"/>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3.xml" ContentType="application/vnd.openxmlformats-officedocument.presentationml.notesSlide+xml"/>
  <Override PartName="/ppt/tags/tag84.xml" ContentType="application/vnd.openxmlformats-officedocument.presentationml.tags+xml"/>
  <Override PartName="/ppt/notesSlides/notesSlide54.xml" ContentType="application/vnd.openxmlformats-officedocument.presentationml.notesSlide+xml"/>
  <Override PartName="/ppt/tags/tag85.xml" ContentType="application/vnd.openxmlformats-officedocument.presentationml.tags+xml"/>
  <Override PartName="/ppt/notesSlides/notesSlide55.xml" ContentType="application/vnd.openxmlformats-officedocument.presentationml.notesSlide+xml"/>
  <Override PartName="/ppt/tags/tag86.xml" ContentType="application/vnd.openxmlformats-officedocument.presentationml.tags+xml"/>
  <Override PartName="/ppt/notesSlides/notesSlide56.xml" ContentType="application/vnd.openxmlformats-officedocument.presentationml.notesSlide+xml"/>
  <Override PartName="/ppt/tags/tag87.xml" ContentType="application/vnd.openxmlformats-officedocument.presentationml.tags+xml"/>
  <Override PartName="/ppt/notesSlides/notesSlide57.xml" ContentType="application/vnd.openxmlformats-officedocument.presentationml.notesSlide+xml"/>
  <Override PartName="/ppt/tags/tag88.xml" ContentType="application/vnd.openxmlformats-officedocument.presentationml.tags+xml"/>
  <Override PartName="/ppt/notesSlides/notesSlide58.xml" ContentType="application/vnd.openxmlformats-officedocument.presentationml.notesSlide+xml"/>
  <Override PartName="/ppt/tags/tag89.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 id="2147483681" r:id="rId3"/>
    <p:sldMasterId id="2147483682" r:id="rId4"/>
    <p:sldMasterId id="2147483694" r:id="rId5"/>
    <p:sldMasterId id="2147483706" r:id="rId6"/>
    <p:sldMasterId id="2147483712" r:id="rId7"/>
    <p:sldMasterId id="2147483717" r:id="rId8"/>
  </p:sldMasterIdLst>
  <p:notesMasterIdLst>
    <p:notesMasterId r:id="rId89"/>
  </p:notesMasterIdLst>
  <p:sldIdLst>
    <p:sldId id="256" r:id="rId9"/>
    <p:sldId id="257" r:id="rId10"/>
    <p:sldId id="258" r:id="rId11"/>
    <p:sldId id="259" r:id="rId12"/>
    <p:sldId id="260" r:id="rId13"/>
    <p:sldId id="343" r:id="rId14"/>
    <p:sldId id="261" r:id="rId15"/>
    <p:sldId id="309" r:id="rId16"/>
    <p:sldId id="310" r:id="rId17"/>
    <p:sldId id="311" r:id="rId18"/>
    <p:sldId id="312" r:id="rId19"/>
    <p:sldId id="313" r:id="rId20"/>
    <p:sldId id="314" r:id="rId21"/>
    <p:sldId id="263"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266"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 id="279" r:id="rId55"/>
    <p:sldId id="280" r:id="rId56"/>
    <p:sldId id="281" r:id="rId57"/>
    <p:sldId id="282" r:id="rId58"/>
    <p:sldId id="283" r:id="rId59"/>
    <p:sldId id="284" r:id="rId60"/>
    <p:sldId id="285" r:id="rId61"/>
    <p:sldId id="286" r:id="rId62"/>
    <p:sldId id="287" r:id="rId63"/>
    <p:sldId id="288" r:id="rId64"/>
    <p:sldId id="289" r:id="rId65"/>
    <p:sldId id="290" r:id="rId66"/>
    <p:sldId id="291" r:id="rId67"/>
    <p:sldId id="292" r:id="rId68"/>
    <p:sldId id="293" r:id="rId69"/>
    <p:sldId id="294" r:id="rId70"/>
    <p:sldId id="344" r:id="rId71"/>
    <p:sldId id="345" r:id="rId72"/>
    <p:sldId id="346" r:id="rId73"/>
    <p:sldId id="315" r:id="rId74"/>
    <p:sldId id="321" r:id="rId75"/>
    <p:sldId id="316" r:id="rId76"/>
    <p:sldId id="317" r:id="rId77"/>
    <p:sldId id="318" r:id="rId78"/>
    <p:sldId id="319" r:id="rId79"/>
    <p:sldId id="320" r:id="rId80"/>
    <p:sldId id="342" r:id="rId81"/>
    <p:sldId id="296" r:id="rId82"/>
    <p:sldId id="297" r:id="rId83"/>
    <p:sldId id="298" r:id="rId84"/>
    <p:sldId id="299" r:id="rId85"/>
    <p:sldId id="300" r:id="rId86"/>
    <p:sldId id="301" r:id="rId87"/>
    <p:sldId id="302" r:id="rId88"/>
  </p:sldIdLst>
  <p:sldSz cx="9144000" cy="5143500" type="screen16x9"/>
  <p:notesSz cx="6858000" cy="9144000"/>
  <p:custDataLst>
    <p:tags r:id="rId9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5" autoAdjust="0"/>
    <p:restoredTop sz="94660"/>
  </p:normalViewPr>
  <p:slideViewPr>
    <p:cSldViewPr snapToGrid="0">
      <p:cViewPr varScale="1">
        <p:scale>
          <a:sx n="96" d="100"/>
          <a:sy n="96" d="100"/>
        </p:scale>
        <p:origin x="106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notesMaster" Target="notesMasters/notesMaster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ags" Target="tags/tag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158609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p14="http://schemas.microsoft.com/office/powerpoint/2010/main" val="269108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372112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a:xfrm>
            <a:off x="0" y="8685552"/>
            <a:ext cx="2971697" cy="456889"/>
          </a:xfrm>
          <a:prstGeom prst="rect">
            <a:avLst/>
          </a:prstGeom>
        </p:spPr>
        <p:txBody>
          <a:bodyPr lIns="89584" tIns="44792" rIns="89584" bIns="44792"/>
          <a:lstStyle/>
          <a:p>
            <a:r>
              <a:rPr lang="en-US">
                <a:solidFill>
                  <a:prstClr val="black"/>
                </a:solidFill>
                <a:latin typeface="Calibri"/>
              </a:rPr>
              <a:t>1</a:t>
            </a:r>
          </a:p>
        </p:txBody>
      </p:sp>
      <p:sp>
        <p:nvSpPr>
          <p:cNvPr id="5" name="Slide Number Placeholder 4"/>
          <p:cNvSpPr>
            <a:spLocks noGrp="1"/>
          </p:cNvSpPr>
          <p:nvPr>
            <p:ph type="sldNum" sz="quarter" idx="11"/>
          </p:nvPr>
        </p:nvSpPr>
        <p:spPr>
          <a:xfrm>
            <a:off x="3884753" y="8685552"/>
            <a:ext cx="2971697" cy="456889"/>
          </a:xfrm>
          <a:prstGeom prst="rect">
            <a:avLst/>
          </a:prstGeom>
        </p:spPr>
        <p:txBody>
          <a:bodyPr lIns="89584" tIns="44792" rIns="89584" bIns="44792"/>
          <a:lstStyle/>
          <a:p>
            <a:fld id="{A0FEC209-1A7A-405E-9B0F-3EF26AAEE5C3}"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58571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342632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2816139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1178971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23</a:t>
            </a:fld>
            <a:endParaRPr lang="en-US" dirty="0">
              <a:solidFill>
                <a:prstClr val="black"/>
              </a:solidFill>
              <a:latin typeface="Calibri"/>
            </a:endParaRPr>
          </a:p>
        </p:txBody>
      </p:sp>
    </p:spTree>
    <p:extLst>
      <p:ext uri="{BB962C8B-B14F-4D97-AF65-F5344CB8AC3E}">
        <p14:creationId xmlns:p14="http://schemas.microsoft.com/office/powerpoint/2010/main" val="94059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1256941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231738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65356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2500278d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2500278d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1496746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30" indent="-17143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3177152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2994623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753" y="8685552"/>
            <a:ext cx="2971697" cy="456889"/>
          </a:xfrm>
          <a:prstGeom prst="rect">
            <a:avLst/>
          </a:prstGeom>
        </p:spPr>
        <p:txBody>
          <a:bodyPr lIns="89584" tIns="44792" rIns="89584" bIns="44792"/>
          <a:lstStyle/>
          <a:p>
            <a:fld id="{B18E5E62-94AF-4F76-89C1-0703FBF68E31}"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3707075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4ecc80fdc_1_9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54ecc80fdc_1_91: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4ecc80fdc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54ecc80fdc_1_98: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4ecc80fdc_1_104:notes"/>
          <p:cNvSpPr txBox="1">
            <a:spLocks noGrp="1"/>
          </p:cNvSpPr>
          <p:nvPr>
            <p:ph type="body" idx="1"/>
          </p:nvPr>
        </p:nvSpPr>
        <p:spPr>
          <a:xfrm>
            <a:off x="685800" y="4343400"/>
            <a:ext cx="5486400" cy="4114800"/>
          </a:xfrm>
          <a:prstGeom prst="rect">
            <a:avLst/>
          </a:prstGeom>
        </p:spPr>
        <p:txBody>
          <a:bodyPr spcFirstLastPara="1" wrap="square" lIns="88825" tIns="88825" rIns="88825" bIns="88825" anchor="t" anchorCtr="0">
            <a:noAutofit/>
          </a:bodyPr>
          <a:lstStyle/>
          <a:p>
            <a:pPr marL="0" lvl="0" indent="0" algn="l" rtl="0">
              <a:spcBef>
                <a:spcPts val="0"/>
              </a:spcBef>
              <a:spcAft>
                <a:spcPts val="0"/>
              </a:spcAft>
              <a:buNone/>
            </a:pPr>
            <a:endParaRPr/>
          </a:p>
        </p:txBody>
      </p:sp>
      <p:sp>
        <p:nvSpPr>
          <p:cNvPr id="218" name="Google Shape;218;g54ecc80fdc_1_1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4ecc80fdc_1_109:notes"/>
          <p:cNvSpPr txBox="1">
            <a:spLocks noGrp="1"/>
          </p:cNvSpPr>
          <p:nvPr>
            <p:ph type="body" idx="1"/>
          </p:nvPr>
        </p:nvSpPr>
        <p:spPr>
          <a:xfrm>
            <a:off x="685800" y="4343400"/>
            <a:ext cx="5486400" cy="4114800"/>
          </a:xfrm>
          <a:prstGeom prst="rect">
            <a:avLst/>
          </a:prstGeom>
        </p:spPr>
        <p:txBody>
          <a:bodyPr spcFirstLastPara="1" wrap="square" lIns="88825" tIns="88825" rIns="88825" bIns="88825" anchor="t" anchorCtr="0">
            <a:noAutofit/>
          </a:bodyPr>
          <a:lstStyle/>
          <a:p>
            <a:pPr marL="0" lvl="0" indent="0" algn="l" rtl="0">
              <a:spcBef>
                <a:spcPts val="0"/>
              </a:spcBef>
              <a:spcAft>
                <a:spcPts val="0"/>
              </a:spcAft>
              <a:buNone/>
            </a:pPr>
            <a:endParaRPr/>
          </a:p>
        </p:txBody>
      </p:sp>
      <p:sp>
        <p:nvSpPr>
          <p:cNvPr id="224" name="Google Shape;224;g54ecc80fdc_1_10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4ecc80fdc_1_114:notes"/>
          <p:cNvSpPr txBox="1">
            <a:spLocks noGrp="1"/>
          </p:cNvSpPr>
          <p:nvPr>
            <p:ph type="body" idx="1"/>
          </p:nvPr>
        </p:nvSpPr>
        <p:spPr>
          <a:xfrm>
            <a:off x="685800" y="4343400"/>
            <a:ext cx="5486400" cy="4114800"/>
          </a:xfrm>
          <a:prstGeom prst="rect">
            <a:avLst/>
          </a:prstGeom>
        </p:spPr>
        <p:txBody>
          <a:bodyPr spcFirstLastPara="1" wrap="square" lIns="88825" tIns="88825" rIns="88825" bIns="88825" anchor="t" anchorCtr="0">
            <a:noAutofit/>
          </a:bodyPr>
          <a:lstStyle/>
          <a:p>
            <a:pPr marL="0" lvl="0" indent="0" algn="l" rtl="0">
              <a:spcBef>
                <a:spcPts val="0"/>
              </a:spcBef>
              <a:spcAft>
                <a:spcPts val="0"/>
              </a:spcAft>
              <a:buNone/>
            </a:pPr>
            <a:endParaRPr/>
          </a:p>
        </p:txBody>
      </p:sp>
      <p:sp>
        <p:nvSpPr>
          <p:cNvPr id="230" name="Google Shape;230;g54ecc80fdc_1_11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4ecc80fdc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54ecc80fdc_1_119: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4dfe65ddd_4_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54dfe65ddd_4_2: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4ecc80fdc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4ecc80fd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4ecc80fdc_1_125:notes"/>
          <p:cNvSpPr txBox="1">
            <a:spLocks noGrp="1"/>
          </p:cNvSpPr>
          <p:nvPr>
            <p:ph type="body" idx="1"/>
          </p:nvPr>
        </p:nvSpPr>
        <p:spPr>
          <a:xfrm>
            <a:off x="685800" y="4343400"/>
            <a:ext cx="5486400" cy="4114800"/>
          </a:xfrm>
          <a:prstGeom prst="rect">
            <a:avLst/>
          </a:prstGeom>
        </p:spPr>
        <p:txBody>
          <a:bodyPr spcFirstLastPara="1" wrap="square" lIns="88825" tIns="88825" rIns="88825" bIns="88825" anchor="t" anchorCtr="0">
            <a:noAutofit/>
          </a:bodyPr>
          <a:lstStyle/>
          <a:p>
            <a:pPr marL="0" lvl="0" indent="0" algn="l" rtl="0">
              <a:spcBef>
                <a:spcPts val="0"/>
              </a:spcBef>
              <a:spcAft>
                <a:spcPts val="0"/>
              </a:spcAft>
              <a:buNone/>
            </a:pPr>
            <a:endParaRPr/>
          </a:p>
        </p:txBody>
      </p:sp>
      <p:sp>
        <p:nvSpPr>
          <p:cNvPr id="249" name="Google Shape;249;g54ecc80fdc_1_12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4f4ed0914_1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54f4ed0914_12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4f4ed0914_12_50:notes"/>
          <p:cNvSpPr>
            <a:spLocks noGrp="1" noRot="1" noChangeAspect="1"/>
          </p:cNvSpPr>
          <p:nvPr>
            <p:ph type="sldImg" idx="2"/>
          </p:nvPr>
        </p:nvSpPr>
        <p:spPr>
          <a:xfrm>
            <a:off x="1250950" y="465138"/>
            <a:ext cx="4430713" cy="2492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54f4ed0914_12_50:notes"/>
          <p:cNvSpPr txBox="1">
            <a:spLocks noGrp="1"/>
          </p:cNvSpPr>
          <p:nvPr>
            <p:ph type="body" idx="1"/>
          </p:nvPr>
        </p:nvSpPr>
        <p:spPr>
          <a:xfrm>
            <a:off x="394531" y="3117842"/>
            <a:ext cx="6426079" cy="208578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latin typeface="Arial"/>
                <a:ea typeface="Arial"/>
                <a:cs typeface="Arial"/>
                <a:sym typeface="Arial"/>
              </a:rPr>
              <a:t>We are committed to expanding access to our high-quality, convenient care throughout the Mid-Atlantic. </a:t>
            </a:r>
            <a:endParaRPr/>
          </a:p>
          <a:p>
            <a:pPr marL="0" lvl="0" indent="0" algn="l" rtl="0">
              <a:spcBef>
                <a:spcPts val="0"/>
              </a:spcBef>
              <a:spcAft>
                <a:spcPts val="0"/>
              </a:spcAft>
              <a:buNone/>
            </a:pPr>
            <a:endParaRPr sz="1200">
              <a:solidFill>
                <a:srgbClr val="444444"/>
              </a:solidFill>
              <a:latin typeface="Arial"/>
              <a:ea typeface="Arial"/>
              <a:cs typeface="Arial"/>
              <a:sym typeface="Arial"/>
            </a:endParaRPr>
          </a:p>
          <a:p>
            <a:pPr marL="0" lvl="0" indent="0" algn="l" rtl="0">
              <a:spcBef>
                <a:spcPts val="0"/>
              </a:spcBef>
              <a:spcAft>
                <a:spcPts val="0"/>
              </a:spcAft>
              <a:buNone/>
            </a:pPr>
            <a:r>
              <a:rPr lang="en" sz="1200">
                <a:latin typeface="Arial"/>
                <a:ea typeface="Arial"/>
                <a:cs typeface="Arial"/>
                <a:sym typeface="Arial"/>
              </a:rPr>
              <a:t>MAS fast facts:</a:t>
            </a:r>
            <a:endParaRPr/>
          </a:p>
          <a:p>
            <a:pPr marL="0" lvl="0" indent="0" algn="l" rtl="0">
              <a:spcBef>
                <a:spcPts val="0"/>
              </a:spcBef>
              <a:spcAft>
                <a:spcPts val="0"/>
              </a:spcAft>
              <a:buNone/>
            </a:pPr>
            <a:endParaRPr sz="1200">
              <a:latin typeface="Arial"/>
              <a:ea typeface="Arial"/>
              <a:cs typeface="Arial"/>
              <a:sym typeface="Arial"/>
            </a:endParaRPr>
          </a:p>
          <a:p>
            <a:pPr marL="643073" lvl="1" indent="-175383" algn="l" rtl="0">
              <a:spcBef>
                <a:spcPts val="0"/>
              </a:spcBef>
              <a:spcAft>
                <a:spcPts val="0"/>
              </a:spcAft>
              <a:buClr>
                <a:schemeClr val="dk1"/>
              </a:buClr>
              <a:buSzPts val="1200"/>
              <a:buFont typeface="Arial"/>
              <a:buChar char="•"/>
            </a:pPr>
            <a:r>
              <a:rPr lang="en" sz="1200">
                <a:latin typeface="Arial"/>
                <a:ea typeface="Arial"/>
                <a:cs typeface="Arial"/>
                <a:sym typeface="Arial"/>
              </a:rPr>
              <a:t>More than 720,000 members </a:t>
            </a:r>
            <a:endParaRPr/>
          </a:p>
          <a:p>
            <a:pPr marL="643073" lvl="1" indent="-175383" algn="l" rtl="0">
              <a:spcBef>
                <a:spcPts val="0"/>
              </a:spcBef>
              <a:spcAft>
                <a:spcPts val="0"/>
              </a:spcAft>
              <a:buClr>
                <a:schemeClr val="dk1"/>
              </a:buClr>
              <a:buSzPts val="1200"/>
              <a:buFont typeface="Arial"/>
              <a:buChar char="•"/>
            </a:pPr>
            <a:r>
              <a:rPr lang="en" sz="1200">
                <a:latin typeface="Arial"/>
                <a:ea typeface="Arial"/>
                <a:cs typeface="Arial"/>
                <a:sym typeface="Arial"/>
              </a:rPr>
              <a:t>More than 1,500 Mid-Atlantic Permanente Medical Group physicians</a:t>
            </a:r>
            <a:endParaRPr/>
          </a:p>
          <a:p>
            <a:pPr marL="643073" lvl="1" indent="-175383" algn="l" rtl="0">
              <a:spcBef>
                <a:spcPts val="0"/>
              </a:spcBef>
              <a:spcAft>
                <a:spcPts val="0"/>
              </a:spcAft>
              <a:buClr>
                <a:schemeClr val="dk1"/>
              </a:buClr>
              <a:buSzPts val="1200"/>
              <a:buFont typeface="Arial"/>
              <a:buChar char="•"/>
            </a:pPr>
            <a:r>
              <a:rPr lang="en" sz="1200">
                <a:latin typeface="Arial"/>
                <a:ea typeface="Arial"/>
                <a:cs typeface="Arial"/>
                <a:sym typeface="Arial"/>
              </a:rPr>
              <a:t>More than 8,000 employees</a:t>
            </a:r>
            <a:endParaRPr/>
          </a:p>
          <a:p>
            <a:pPr marL="643073" lvl="1" indent="-175383" algn="l" rtl="0">
              <a:spcBef>
                <a:spcPts val="0"/>
              </a:spcBef>
              <a:spcAft>
                <a:spcPts val="0"/>
              </a:spcAft>
              <a:buClr>
                <a:schemeClr val="dk1"/>
              </a:buClr>
              <a:buSzPts val="1200"/>
              <a:buFont typeface="Arial"/>
              <a:buChar char="•"/>
            </a:pPr>
            <a:r>
              <a:rPr lang="en" sz="1200">
                <a:latin typeface="Arial"/>
                <a:ea typeface="Arial"/>
                <a:cs typeface="Arial"/>
                <a:sym typeface="Arial"/>
              </a:rPr>
              <a:t>30 medical facilities (five expanded Medical Centers)</a:t>
            </a:r>
            <a:endParaRPr/>
          </a:p>
          <a:p>
            <a:pPr marL="643073" lvl="1" indent="-175383" algn="l" rtl="0">
              <a:spcBef>
                <a:spcPts val="0"/>
              </a:spcBef>
              <a:spcAft>
                <a:spcPts val="0"/>
              </a:spcAft>
              <a:buClr>
                <a:schemeClr val="dk1"/>
              </a:buClr>
              <a:buSzPts val="1200"/>
              <a:buFont typeface="Arial"/>
              <a:buChar char="•"/>
            </a:pPr>
            <a:r>
              <a:rPr lang="en" sz="1200">
                <a:latin typeface="Arial"/>
                <a:ea typeface="Arial"/>
                <a:cs typeface="Arial"/>
                <a:sym typeface="Arial"/>
              </a:rPr>
              <a:t>24 hours / 7 days / 365 days care available</a:t>
            </a:r>
            <a:endParaRPr/>
          </a:p>
          <a:p>
            <a:pPr marL="175383" lvl="0" indent="-99183"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2" name="Google Shape;262;g54f4ed0914_12_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Calibri"/>
                <a:ea typeface="Calibri"/>
                <a:cs typeface="Calibri"/>
                <a:sym typeface="Calibri"/>
              </a:rPr>
              <a:t>43</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4f4ed0914_12_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54f4ed0914_12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4f4ed0914_12_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g54f4ed0914_12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4f4ed0914_12_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g54f4ed0914_12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4ecc80fdc_10_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54ecc80fdc_10_21: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4ecc80fdc_1_14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54ecc80fdc_1_145: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4ecc80fdc_4_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g54ecc80fdc_4_5: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4dfe65ddd_4_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54dfe65ddd_4_7: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4ecc80fdc_4_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54ecc80fdc_4_12: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ecc80fdc_4_1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54ecc80fdc_4_19: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4ecc80fdc_4_3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54ecc80fdc_4_32: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4ecc80fdc_4_2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54ecc80fdc_4_25: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54ecc80fdc_1_16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54ecc80fdc_1_161: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4ecc80fdc_1_16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54ecc80fdc_1_167: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4ecc80fdc_1_17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54ecc80fdc_1_174: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4ecc80fdc_1_18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54ecc80fdc_1_181: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4ecc80fdc_1_18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54ecc80fdc_1_188: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4ecc80fdc_1_15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54ecc80fdc_1_150: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4dfe65ddd_4_12:notes"/>
          <p:cNvSpPr txBox="1">
            <a:spLocks noGrp="1"/>
          </p:cNvSpPr>
          <p:nvPr>
            <p:ph type="body" idx="1"/>
          </p:nvPr>
        </p:nvSpPr>
        <p:spPr>
          <a:xfrm>
            <a:off x="685800" y="4343400"/>
            <a:ext cx="5486400" cy="4114800"/>
          </a:xfrm>
          <a:prstGeom prst="rect">
            <a:avLst/>
          </a:prstGeom>
        </p:spPr>
        <p:txBody>
          <a:bodyPr spcFirstLastPara="1" wrap="square" lIns="88825" tIns="88825" rIns="88825" bIns="88825" anchor="t" anchorCtr="0">
            <a:noAutofit/>
          </a:bodyPr>
          <a:lstStyle/>
          <a:p>
            <a:pPr marL="0" lvl="0" indent="0" algn="l" rtl="0">
              <a:spcBef>
                <a:spcPts val="0"/>
              </a:spcBef>
              <a:spcAft>
                <a:spcPts val="0"/>
              </a:spcAft>
              <a:buNone/>
            </a:pPr>
            <a:endParaRPr/>
          </a:p>
        </p:txBody>
      </p:sp>
      <p:sp>
        <p:nvSpPr>
          <p:cNvPr id="168" name="Google Shape;168;g54dfe65ddd_4_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4ecc80fdc_1_23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54ecc80fdc_1_234: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4ecc80fdc_1_23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54ecc80fdc_1_239: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4ecc80fdc_1_24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54ecc80fdc_1_245: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4dfe65ddd_4_2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g54dfe65ddd_4_22: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4dfe65ddd_4_2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54dfe65ddd_4_27: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4ecc80fdc_1_27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g54ecc80fdc_1_275: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4ecc80fdc_1_2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54ecc80fdc_1_280: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4dfe65ddd_4_3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g54dfe65ddd_4_37: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4ecc80fdc_1_28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54ecc80fdc_1_285: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4ecc80fdc_1_29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54ecc80fdc_1_290: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r>
              <a:rPr lang="en">
                <a:solidFill>
                  <a:srgbClr val="222222"/>
                </a:solidFill>
                <a:highlight>
                  <a:srgbClr val="FFFFFF"/>
                </a:highlight>
              </a:rPr>
              <a:t>We invite you to join us now for wine, beer and refreshments </a:t>
            </a:r>
            <a:r>
              <a:rPr lang="en">
                <a:solidFill>
                  <a:srgbClr val="222222"/>
                </a:solidFill>
              </a:rPr>
              <a:t>on the far end of the first floor hall in front of the Gallery.</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4dfe65ddd_4_1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54dfe65ddd_4_17: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2500278d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2500278d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My house</a:t>
            </a:r>
            <a:endParaRPr lang="en-US" dirty="0"/>
          </a:p>
        </p:txBody>
      </p:sp>
    </p:spTree>
    <p:extLst>
      <p:ext uri="{BB962C8B-B14F-4D97-AF65-F5344CB8AC3E}">
        <p14:creationId xmlns:p14="http://schemas.microsoft.com/office/powerpoint/2010/main" val="404720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2500278d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2500278d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0" name="Google Shape;60;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301400"/>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Clr>
                <a:srgbClr val="FFFFFF"/>
              </a:buClr>
              <a:buSzPts val="2800"/>
              <a:buNone/>
              <a:defRPr b="1">
                <a:solidFill>
                  <a:srgbClr val="FFFFFF"/>
                </a:solidFill>
              </a:defRPr>
            </a:lvl9pPr>
          </a:lstStyle>
          <a:p>
            <a:endParaRPr/>
          </a:p>
        </p:txBody>
      </p:sp>
      <p:sp>
        <p:nvSpPr>
          <p:cNvPr id="64" name="Google Shape;64;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5" name="Google Shape;6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311700" y="325325"/>
            <a:ext cx="8520600" cy="572700"/>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0" name="Google Shape;7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11700" y="277450"/>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 name="Google Shape;7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6" name="Google Shape;76;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7" name="Google Shape;7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0" name="Google Shape;8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4" name="Google Shape;84;p2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6" name="Google Shape;8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89" name="Google Shape;8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2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2" name="Google Shape;92;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3" name="Google Shape;9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682AAE58-5066-D041-95B7-C6B1544B57ED}" type="datetimeFigureOut">
              <a:rPr lang="en-US" smtClean="0"/>
              <a:t>3/26/2019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p:txBody>
          <a:bodyPr/>
          <a:lstStyle/>
          <a:p>
            <a:fld id="{70ED06AC-E6E3-D34E-B7C1-746FCDBF69FA}" type="slidenum">
              <a:rPr lang="en-US" smtClean="0"/>
              <a:t>‹#›</a:t>
            </a:fld>
            <a:endParaRPr lang="en-US"/>
          </a:p>
        </p:txBody>
      </p:sp>
    </p:spTree>
    <p:extLst>
      <p:ext uri="{BB962C8B-B14F-4D97-AF65-F5344CB8AC3E}">
        <p14:creationId xmlns:p14="http://schemas.microsoft.com/office/powerpoint/2010/main" val="831585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301400"/>
            <a:ext cx="8520600" cy="572700"/>
          </a:xfrm>
          <a:prstGeom prst="rect">
            <a:avLst/>
          </a:prstGeom>
          <a:noFill/>
          <a:ln>
            <a:noFill/>
          </a:ln>
        </p:spPr>
        <p:txBody>
          <a:bodyPr spcFirstLastPara="1" wrap="square" lIns="68575" tIns="68575" rIns="68575" bIns="68575" anchor="t" anchorCtr="0"/>
          <a:lstStyle>
            <a:lvl1pPr lvl="0" algn="l">
              <a:lnSpc>
                <a:spcPct val="100000"/>
              </a:lnSpc>
              <a:spcBef>
                <a:spcPts val="0"/>
              </a:spcBef>
              <a:spcAft>
                <a:spcPts val="0"/>
              </a:spcAft>
              <a:buClr>
                <a:srgbClr val="FFFFFF"/>
              </a:buClr>
              <a:buSzPts val="2100"/>
              <a:buNone/>
              <a:defRPr>
                <a:solidFill>
                  <a:srgbClr val="FFFFFF"/>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Clr>
                <a:srgbClr val="FFFFFF"/>
              </a:buClr>
              <a:buSzPts val="2100"/>
              <a:buNone/>
              <a:defRPr b="1">
                <a:solidFill>
                  <a:srgbClr val="FFFFFF"/>
                </a:solidFill>
              </a:defRPr>
            </a:lvl9pPr>
          </a:lstStyle>
          <a:p>
            <a:endParaRPr/>
          </a:p>
        </p:txBody>
      </p:sp>
      <p:sp>
        <p:nvSpPr>
          <p:cNvPr id="104" name="Google Shape;104;p25"/>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5" name="Google Shape;105;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311700" y="277450"/>
            <a:ext cx="8520600" cy="572700"/>
          </a:xfrm>
          <a:prstGeom prst="rect">
            <a:avLst/>
          </a:prstGeom>
          <a:noFill/>
          <a:ln>
            <a:noFill/>
          </a:ln>
        </p:spPr>
        <p:txBody>
          <a:bodyPr spcFirstLastPara="1" wrap="square" lIns="68575" tIns="68575" rIns="68575" bIns="68575" anchor="t" anchorCtr="0"/>
          <a:lstStyle>
            <a:lvl1pPr lvl="0" algn="l">
              <a:lnSpc>
                <a:spcPct val="100000"/>
              </a:lnSpc>
              <a:spcBef>
                <a:spcPts val="0"/>
              </a:spcBef>
              <a:spcAft>
                <a:spcPts val="0"/>
              </a:spcAft>
              <a:buClr>
                <a:srgbClr val="FFFFFF"/>
              </a:buClr>
              <a:buSzPts val="2100"/>
              <a:buNone/>
              <a:defRPr>
                <a:solidFill>
                  <a:srgbClr val="FFFFFF"/>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1"/>
        <p:cNvGrpSpPr/>
        <p:nvPr/>
      </p:nvGrpSpPr>
      <p:grpSpPr>
        <a:xfrm>
          <a:off x="0" y="0"/>
          <a:ext cx="0" cy="0"/>
          <a:chOff x="0" y="0"/>
          <a:chExt cx="0" cy="0"/>
        </a:xfrm>
      </p:grpSpPr>
      <p:sp>
        <p:nvSpPr>
          <p:cNvPr id="112" name="Google Shape;112;p28"/>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113" name="Google Shape;113;p28"/>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4" name="Google Shape;114;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311700" y="325325"/>
            <a:ext cx="8520600" cy="572700"/>
          </a:xfrm>
          <a:prstGeom prst="rect">
            <a:avLst/>
          </a:prstGeom>
          <a:noFill/>
          <a:ln>
            <a:noFill/>
          </a:ln>
        </p:spPr>
        <p:txBody>
          <a:bodyPr spcFirstLastPara="1" wrap="square" lIns="68575" tIns="68575" rIns="68575" bIns="68575" anchor="t" anchorCtr="0"/>
          <a:lstStyle>
            <a:lvl1pPr marR="0" lvl="0" algn="l">
              <a:lnSpc>
                <a:spcPct val="100000"/>
              </a:lnSpc>
              <a:spcBef>
                <a:spcPts val="0"/>
              </a:spcBef>
              <a:spcAft>
                <a:spcPts val="0"/>
              </a:spcAft>
              <a:buClr>
                <a:srgbClr val="FFFFFF"/>
              </a:buClr>
              <a:buSzPts val="2100"/>
              <a:buNone/>
              <a:defRPr>
                <a:solidFill>
                  <a:srgbClr val="FFFFFF"/>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7" name="Google Shape;117;p29"/>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1600"/>
              </a:spcBef>
              <a:spcAft>
                <a:spcPts val="0"/>
              </a:spcAft>
              <a:buSzPts val="900"/>
              <a:buChar char="○"/>
              <a:defRPr sz="1200"/>
            </a:lvl2pPr>
            <a:lvl3pPr marL="1371600" lvl="2" indent="-285750" algn="l">
              <a:lnSpc>
                <a:spcPct val="115000"/>
              </a:lnSpc>
              <a:spcBef>
                <a:spcPts val="1600"/>
              </a:spcBef>
              <a:spcAft>
                <a:spcPts val="0"/>
              </a:spcAft>
              <a:buSzPts val="900"/>
              <a:buChar char="■"/>
              <a:defRPr sz="1200"/>
            </a:lvl3pPr>
            <a:lvl4pPr marL="1828800" lvl="3" indent="-285750" algn="l">
              <a:lnSpc>
                <a:spcPct val="115000"/>
              </a:lnSpc>
              <a:spcBef>
                <a:spcPts val="1600"/>
              </a:spcBef>
              <a:spcAft>
                <a:spcPts val="0"/>
              </a:spcAft>
              <a:buSzPts val="900"/>
              <a:buChar char="●"/>
              <a:defRPr sz="1200"/>
            </a:lvl4pPr>
            <a:lvl5pPr marL="2286000" lvl="4" indent="-285750" algn="l">
              <a:lnSpc>
                <a:spcPct val="115000"/>
              </a:lnSpc>
              <a:spcBef>
                <a:spcPts val="1600"/>
              </a:spcBef>
              <a:spcAft>
                <a:spcPts val="0"/>
              </a:spcAft>
              <a:buSzPts val="900"/>
              <a:buChar char="○"/>
              <a:defRPr sz="1200"/>
            </a:lvl5pPr>
            <a:lvl6pPr marL="2743200" lvl="5" indent="-285750" algn="l">
              <a:lnSpc>
                <a:spcPct val="115000"/>
              </a:lnSpc>
              <a:spcBef>
                <a:spcPts val="1600"/>
              </a:spcBef>
              <a:spcAft>
                <a:spcPts val="0"/>
              </a:spcAft>
              <a:buSzPts val="900"/>
              <a:buChar char="■"/>
              <a:defRPr sz="1200"/>
            </a:lvl6pPr>
            <a:lvl7pPr marL="3200400" lvl="6" indent="-285750" algn="l">
              <a:lnSpc>
                <a:spcPct val="115000"/>
              </a:lnSpc>
              <a:spcBef>
                <a:spcPts val="1600"/>
              </a:spcBef>
              <a:spcAft>
                <a:spcPts val="0"/>
              </a:spcAft>
              <a:buSzPts val="900"/>
              <a:buChar char="●"/>
              <a:defRPr sz="1200"/>
            </a:lvl7pPr>
            <a:lvl8pPr marL="3657600" lvl="7" indent="-285750" algn="l">
              <a:lnSpc>
                <a:spcPct val="115000"/>
              </a:lnSpc>
              <a:spcBef>
                <a:spcPts val="1600"/>
              </a:spcBef>
              <a:spcAft>
                <a:spcPts val="0"/>
              </a:spcAft>
              <a:buSzPts val="900"/>
              <a:buChar char="○"/>
              <a:defRPr sz="1200"/>
            </a:lvl8pPr>
            <a:lvl9pPr marL="4114800" lvl="8" indent="-285750" algn="l">
              <a:lnSpc>
                <a:spcPct val="115000"/>
              </a:lnSpc>
              <a:spcBef>
                <a:spcPts val="1600"/>
              </a:spcBef>
              <a:spcAft>
                <a:spcPts val="1600"/>
              </a:spcAft>
              <a:buSzPts val="900"/>
              <a:buChar char="■"/>
              <a:defRPr sz="1200"/>
            </a:lvl9pPr>
          </a:lstStyle>
          <a:p>
            <a:endParaRPr/>
          </a:p>
        </p:txBody>
      </p:sp>
      <p:sp>
        <p:nvSpPr>
          <p:cNvPr id="118" name="Google Shape;118;p29"/>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1600"/>
              </a:spcBef>
              <a:spcAft>
                <a:spcPts val="0"/>
              </a:spcAft>
              <a:buSzPts val="900"/>
              <a:buChar char="○"/>
              <a:defRPr sz="1200"/>
            </a:lvl2pPr>
            <a:lvl3pPr marL="1371600" lvl="2" indent="-285750" algn="l">
              <a:lnSpc>
                <a:spcPct val="115000"/>
              </a:lnSpc>
              <a:spcBef>
                <a:spcPts val="1600"/>
              </a:spcBef>
              <a:spcAft>
                <a:spcPts val="0"/>
              </a:spcAft>
              <a:buSzPts val="900"/>
              <a:buChar char="■"/>
              <a:defRPr sz="1200"/>
            </a:lvl3pPr>
            <a:lvl4pPr marL="1828800" lvl="3" indent="-285750" algn="l">
              <a:lnSpc>
                <a:spcPct val="115000"/>
              </a:lnSpc>
              <a:spcBef>
                <a:spcPts val="1600"/>
              </a:spcBef>
              <a:spcAft>
                <a:spcPts val="0"/>
              </a:spcAft>
              <a:buSzPts val="900"/>
              <a:buChar char="●"/>
              <a:defRPr sz="1200"/>
            </a:lvl4pPr>
            <a:lvl5pPr marL="2286000" lvl="4" indent="-285750" algn="l">
              <a:lnSpc>
                <a:spcPct val="115000"/>
              </a:lnSpc>
              <a:spcBef>
                <a:spcPts val="1600"/>
              </a:spcBef>
              <a:spcAft>
                <a:spcPts val="0"/>
              </a:spcAft>
              <a:buSzPts val="900"/>
              <a:buChar char="○"/>
              <a:defRPr sz="1200"/>
            </a:lvl5pPr>
            <a:lvl6pPr marL="2743200" lvl="5" indent="-285750" algn="l">
              <a:lnSpc>
                <a:spcPct val="115000"/>
              </a:lnSpc>
              <a:spcBef>
                <a:spcPts val="1600"/>
              </a:spcBef>
              <a:spcAft>
                <a:spcPts val="0"/>
              </a:spcAft>
              <a:buSzPts val="900"/>
              <a:buChar char="■"/>
              <a:defRPr sz="1200"/>
            </a:lvl6pPr>
            <a:lvl7pPr marL="3200400" lvl="6" indent="-285750" algn="l">
              <a:lnSpc>
                <a:spcPct val="115000"/>
              </a:lnSpc>
              <a:spcBef>
                <a:spcPts val="1600"/>
              </a:spcBef>
              <a:spcAft>
                <a:spcPts val="0"/>
              </a:spcAft>
              <a:buSzPts val="900"/>
              <a:buChar char="●"/>
              <a:defRPr sz="1200"/>
            </a:lvl7pPr>
            <a:lvl8pPr marL="3657600" lvl="7" indent="-285750" algn="l">
              <a:lnSpc>
                <a:spcPct val="115000"/>
              </a:lnSpc>
              <a:spcBef>
                <a:spcPts val="1600"/>
              </a:spcBef>
              <a:spcAft>
                <a:spcPts val="0"/>
              </a:spcAft>
              <a:buSzPts val="900"/>
              <a:buChar char="○"/>
              <a:defRPr sz="1200"/>
            </a:lvl8pPr>
            <a:lvl9pPr marL="4114800" lvl="8" indent="-285750" algn="l">
              <a:lnSpc>
                <a:spcPct val="115000"/>
              </a:lnSpc>
              <a:spcBef>
                <a:spcPts val="1600"/>
              </a:spcBef>
              <a:spcAft>
                <a:spcPts val="1600"/>
              </a:spcAft>
              <a:buSzPts val="900"/>
              <a:buChar char="■"/>
              <a:defRPr sz="1200"/>
            </a:lvl9pPr>
          </a:lstStyle>
          <a:p>
            <a:endParaRPr/>
          </a:p>
        </p:txBody>
      </p:sp>
      <p:sp>
        <p:nvSpPr>
          <p:cNvPr id="119" name="Google Shape;119;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22" name="Google Shape;122;p30"/>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1600"/>
              </a:spcBef>
              <a:spcAft>
                <a:spcPts val="0"/>
              </a:spcAft>
              <a:buSzPts val="900"/>
              <a:buChar char="○"/>
              <a:defRPr sz="1200"/>
            </a:lvl2pPr>
            <a:lvl3pPr marL="1371600" lvl="2" indent="-285750" algn="l">
              <a:lnSpc>
                <a:spcPct val="115000"/>
              </a:lnSpc>
              <a:spcBef>
                <a:spcPts val="1600"/>
              </a:spcBef>
              <a:spcAft>
                <a:spcPts val="0"/>
              </a:spcAft>
              <a:buSzPts val="900"/>
              <a:buChar char="■"/>
              <a:defRPr sz="1200"/>
            </a:lvl3pPr>
            <a:lvl4pPr marL="1828800" lvl="3" indent="-285750" algn="l">
              <a:lnSpc>
                <a:spcPct val="115000"/>
              </a:lnSpc>
              <a:spcBef>
                <a:spcPts val="1600"/>
              </a:spcBef>
              <a:spcAft>
                <a:spcPts val="0"/>
              </a:spcAft>
              <a:buSzPts val="900"/>
              <a:buChar char="●"/>
              <a:defRPr sz="1200"/>
            </a:lvl4pPr>
            <a:lvl5pPr marL="2286000" lvl="4" indent="-285750" algn="l">
              <a:lnSpc>
                <a:spcPct val="115000"/>
              </a:lnSpc>
              <a:spcBef>
                <a:spcPts val="1600"/>
              </a:spcBef>
              <a:spcAft>
                <a:spcPts val="0"/>
              </a:spcAft>
              <a:buSzPts val="900"/>
              <a:buChar char="○"/>
              <a:defRPr sz="1200"/>
            </a:lvl5pPr>
            <a:lvl6pPr marL="2743200" lvl="5" indent="-285750" algn="l">
              <a:lnSpc>
                <a:spcPct val="115000"/>
              </a:lnSpc>
              <a:spcBef>
                <a:spcPts val="1600"/>
              </a:spcBef>
              <a:spcAft>
                <a:spcPts val="0"/>
              </a:spcAft>
              <a:buSzPts val="900"/>
              <a:buChar char="■"/>
              <a:defRPr sz="1200"/>
            </a:lvl6pPr>
            <a:lvl7pPr marL="3200400" lvl="6" indent="-285750" algn="l">
              <a:lnSpc>
                <a:spcPct val="115000"/>
              </a:lnSpc>
              <a:spcBef>
                <a:spcPts val="1600"/>
              </a:spcBef>
              <a:spcAft>
                <a:spcPts val="0"/>
              </a:spcAft>
              <a:buSzPts val="900"/>
              <a:buChar char="●"/>
              <a:defRPr sz="1200"/>
            </a:lvl7pPr>
            <a:lvl8pPr marL="3657600" lvl="7" indent="-285750" algn="l">
              <a:lnSpc>
                <a:spcPct val="115000"/>
              </a:lnSpc>
              <a:spcBef>
                <a:spcPts val="1600"/>
              </a:spcBef>
              <a:spcAft>
                <a:spcPts val="0"/>
              </a:spcAft>
              <a:buSzPts val="900"/>
              <a:buChar char="○"/>
              <a:defRPr sz="1200"/>
            </a:lvl8pPr>
            <a:lvl9pPr marL="4114800" lvl="8" indent="-285750" algn="l">
              <a:lnSpc>
                <a:spcPct val="115000"/>
              </a:lnSpc>
              <a:spcBef>
                <a:spcPts val="1600"/>
              </a:spcBef>
              <a:spcAft>
                <a:spcPts val="1600"/>
              </a:spcAft>
              <a:buSzPts val="900"/>
              <a:buChar char="■"/>
              <a:defRPr sz="12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6" name="Google Shape;126;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9" name="Google Shape;129;p32"/>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30" name="Google Shape;130;p32"/>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31" name="Google Shape;131;p32"/>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325325"/>
            <a:ext cx="8520600" cy="572700"/>
          </a:xfrm>
          <a:prstGeom prst="rect">
            <a:avLst/>
          </a:prstGeom>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3"/>
        <p:cNvGrpSpPr/>
        <p:nvPr/>
      </p:nvGrpSpPr>
      <p:grpSpPr>
        <a:xfrm>
          <a:off x="0" y="0"/>
          <a:ext cx="0" cy="0"/>
          <a:chOff x="0" y="0"/>
          <a:chExt cx="0" cy="0"/>
        </a:xfrm>
      </p:grpSpPr>
      <p:sp>
        <p:nvSpPr>
          <p:cNvPr id="134" name="Google Shape;134;p33"/>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lstStyle>
            <a:lvl1pPr marL="457200" lvl="0" indent="-228600" algn="l">
              <a:lnSpc>
                <a:spcPct val="100000"/>
              </a:lnSpc>
              <a:spcBef>
                <a:spcPts val="0"/>
              </a:spcBef>
              <a:spcAft>
                <a:spcPts val="0"/>
              </a:spcAft>
              <a:buSzPts val="1400"/>
              <a:buNone/>
              <a:defRPr/>
            </a:lvl1pPr>
            <a:lvl2pPr marL="914400" lvl="1" indent="-298450" algn="l">
              <a:lnSpc>
                <a:spcPct val="115000"/>
              </a:lnSpc>
              <a:spcBef>
                <a:spcPts val="1200"/>
              </a:spcBef>
              <a:spcAft>
                <a:spcPts val="0"/>
              </a:spcAft>
              <a:buSzPts val="1100"/>
              <a:buChar char="○"/>
              <a:defRPr/>
            </a:lvl2pPr>
            <a:lvl3pPr marL="1371600" lvl="2" indent="-298450" algn="l">
              <a:lnSpc>
                <a:spcPct val="115000"/>
              </a:lnSpc>
              <a:spcBef>
                <a:spcPts val="1200"/>
              </a:spcBef>
              <a:spcAft>
                <a:spcPts val="0"/>
              </a:spcAft>
              <a:buSzPts val="1100"/>
              <a:buChar char="■"/>
              <a:defRPr/>
            </a:lvl3pPr>
            <a:lvl4pPr marL="1828800" lvl="3" indent="-298450" algn="l">
              <a:lnSpc>
                <a:spcPct val="115000"/>
              </a:lnSpc>
              <a:spcBef>
                <a:spcPts val="1200"/>
              </a:spcBef>
              <a:spcAft>
                <a:spcPts val="0"/>
              </a:spcAft>
              <a:buSzPts val="1100"/>
              <a:buChar char="●"/>
              <a:defRPr/>
            </a:lvl4pPr>
            <a:lvl5pPr marL="2286000" lvl="4" indent="-298450" algn="l">
              <a:lnSpc>
                <a:spcPct val="115000"/>
              </a:lnSpc>
              <a:spcBef>
                <a:spcPts val="1200"/>
              </a:spcBef>
              <a:spcAft>
                <a:spcPts val="0"/>
              </a:spcAft>
              <a:buSzPts val="1100"/>
              <a:buChar char="○"/>
              <a:defRPr/>
            </a:lvl5pPr>
            <a:lvl6pPr marL="2743200" lvl="5" indent="-298450" algn="l">
              <a:lnSpc>
                <a:spcPct val="115000"/>
              </a:lnSpc>
              <a:spcBef>
                <a:spcPts val="1200"/>
              </a:spcBef>
              <a:spcAft>
                <a:spcPts val="0"/>
              </a:spcAft>
              <a:buSzPts val="1100"/>
              <a:buChar char="■"/>
              <a:defRPr/>
            </a:lvl6pPr>
            <a:lvl7pPr marL="3200400" lvl="6" indent="-298450" algn="l">
              <a:lnSpc>
                <a:spcPct val="115000"/>
              </a:lnSpc>
              <a:spcBef>
                <a:spcPts val="1200"/>
              </a:spcBef>
              <a:spcAft>
                <a:spcPts val="0"/>
              </a:spcAft>
              <a:buSzPts val="1100"/>
              <a:buChar char="●"/>
              <a:defRPr/>
            </a:lvl7pPr>
            <a:lvl8pPr marL="3657600" lvl="7" indent="-298450" algn="l">
              <a:lnSpc>
                <a:spcPct val="115000"/>
              </a:lnSpc>
              <a:spcBef>
                <a:spcPts val="1200"/>
              </a:spcBef>
              <a:spcAft>
                <a:spcPts val="0"/>
              </a:spcAft>
              <a:buSzPts val="1100"/>
              <a:buChar char="○"/>
              <a:defRPr/>
            </a:lvl8pPr>
            <a:lvl9pPr marL="4114800" lvl="8" indent="-298450" algn="l">
              <a:lnSpc>
                <a:spcPct val="115000"/>
              </a:lnSpc>
              <a:spcBef>
                <a:spcPts val="1200"/>
              </a:spcBef>
              <a:spcAft>
                <a:spcPts val="1200"/>
              </a:spcAft>
              <a:buSzPts val="1100"/>
              <a:buChar char="■"/>
              <a:defRPr/>
            </a:lvl9pPr>
          </a:lstStyle>
          <a:p>
            <a:endParaRPr/>
          </a:p>
        </p:txBody>
      </p:sp>
      <p:sp>
        <p:nvSpPr>
          <p:cNvPr id="135" name="Google Shape;135;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6"/>
        <p:cNvGrpSpPr/>
        <p:nvPr/>
      </p:nvGrpSpPr>
      <p:grpSpPr>
        <a:xfrm>
          <a:off x="0" y="0"/>
          <a:ext cx="0" cy="0"/>
          <a:chOff x="0" y="0"/>
          <a:chExt cx="0" cy="0"/>
        </a:xfrm>
      </p:grpSpPr>
      <p:sp>
        <p:nvSpPr>
          <p:cNvPr id="137" name="Google Shape;137;p34"/>
          <p:cNvSpPr txBox="1">
            <a:spLocks noGrp="1"/>
          </p:cNvSpPr>
          <p:nvPr>
            <p:ph type="title"/>
          </p:nvPr>
        </p:nvSpPr>
        <p:spPr>
          <a:xfrm>
            <a:off x="311700" y="1106125"/>
            <a:ext cx="8520600" cy="1963500"/>
          </a:xfrm>
          <a:prstGeom prst="rect">
            <a:avLst/>
          </a:prstGeom>
          <a:noFill/>
          <a:ln>
            <a:noFill/>
          </a:ln>
        </p:spPr>
        <p:txBody>
          <a:bodyPr spcFirstLastPara="1" wrap="square" lIns="68575" tIns="68575" rIns="68575" bIns="68575" anchor="b" anchorCtr="0"/>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endParaRPr/>
          </a:p>
        </p:txBody>
      </p:sp>
      <p:sp>
        <p:nvSpPr>
          <p:cNvPr id="138" name="Google Shape;138;p34"/>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1600"/>
              </a:spcBef>
              <a:spcAft>
                <a:spcPts val="0"/>
              </a:spcAft>
              <a:buSzPts val="1100"/>
              <a:buChar char="○"/>
              <a:defRPr/>
            </a:lvl2pPr>
            <a:lvl3pPr marL="1371600" lvl="2" indent="-298450" algn="ctr">
              <a:lnSpc>
                <a:spcPct val="115000"/>
              </a:lnSpc>
              <a:spcBef>
                <a:spcPts val="1600"/>
              </a:spcBef>
              <a:spcAft>
                <a:spcPts val="0"/>
              </a:spcAft>
              <a:buSzPts val="1100"/>
              <a:buChar char="■"/>
              <a:defRPr/>
            </a:lvl3pPr>
            <a:lvl4pPr marL="1828800" lvl="3" indent="-298450" algn="ctr">
              <a:lnSpc>
                <a:spcPct val="115000"/>
              </a:lnSpc>
              <a:spcBef>
                <a:spcPts val="1600"/>
              </a:spcBef>
              <a:spcAft>
                <a:spcPts val="0"/>
              </a:spcAft>
              <a:buSzPts val="1100"/>
              <a:buChar char="●"/>
              <a:defRPr/>
            </a:lvl4pPr>
            <a:lvl5pPr marL="2286000" lvl="4" indent="-298450" algn="ctr">
              <a:lnSpc>
                <a:spcPct val="115000"/>
              </a:lnSpc>
              <a:spcBef>
                <a:spcPts val="1600"/>
              </a:spcBef>
              <a:spcAft>
                <a:spcPts val="0"/>
              </a:spcAft>
              <a:buSzPts val="1100"/>
              <a:buChar char="○"/>
              <a:defRPr/>
            </a:lvl5pPr>
            <a:lvl6pPr marL="2743200" lvl="5" indent="-298450" algn="ctr">
              <a:lnSpc>
                <a:spcPct val="115000"/>
              </a:lnSpc>
              <a:spcBef>
                <a:spcPts val="1600"/>
              </a:spcBef>
              <a:spcAft>
                <a:spcPts val="0"/>
              </a:spcAft>
              <a:buSzPts val="1100"/>
              <a:buChar char="■"/>
              <a:defRPr/>
            </a:lvl6pPr>
            <a:lvl7pPr marL="3200400" lvl="6" indent="-298450" algn="ctr">
              <a:lnSpc>
                <a:spcPct val="115000"/>
              </a:lnSpc>
              <a:spcBef>
                <a:spcPts val="1600"/>
              </a:spcBef>
              <a:spcAft>
                <a:spcPts val="0"/>
              </a:spcAft>
              <a:buSzPts val="1100"/>
              <a:buChar char="●"/>
              <a:defRPr/>
            </a:lvl7pPr>
            <a:lvl8pPr marL="3657600" lvl="7" indent="-298450" algn="ctr">
              <a:lnSpc>
                <a:spcPct val="115000"/>
              </a:lnSpc>
              <a:spcBef>
                <a:spcPts val="1600"/>
              </a:spcBef>
              <a:spcAft>
                <a:spcPts val="0"/>
              </a:spcAft>
              <a:buSzPts val="1100"/>
              <a:buChar char="○"/>
              <a:defRPr/>
            </a:lvl8pPr>
            <a:lvl9pPr marL="4114800" lvl="8" indent="-298450" algn="ctr">
              <a:lnSpc>
                <a:spcPct val="115000"/>
              </a:lnSpc>
              <a:spcBef>
                <a:spcPts val="1600"/>
              </a:spcBef>
              <a:spcAft>
                <a:spcPts val="1600"/>
              </a:spcAft>
              <a:buSzPts val="1100"/>
              <a:buChar char="■"/>
              <a:defRPr/>
            </a:lvl9pPr>
          </a:lstStyle>
          <a:p>
            <a:endParaRPr/>
          </a:p>
        </p:txBody>
      </p:sp>
      <p:sp>
        <p:nvSpPr>
          <p:cNvPr id="139" name="Google Shape;139;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4302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
        <p:nvSpPr>
          <p:cNvPr id="2" name="TextBox 1"/>
          <p:cNvSpPr txBox="1"/>
          <p:nvPr userDrawn="1"/>
        </p:nvSpPr>
        <p:spPr>
          <a:xfrm>
            <a:off x="0" y="4386562"/>
            <a:ext cx="626652" cy="30777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589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301400"/>
            <a:ext cx="8520600" cy="5727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Clr>
                <a:srgbClr val="FFFFFF"/>
              </a:buClr>
              <a:buSzPts val="2800"/>
              <a:buNone/>
              <a:defRPr b="1">
                <a:solidFill>
                  <a:srgbClr val="FFFFFF"/>
                </a:solidFill>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
        <p:nvSpPr>
          <p:cNvPr id="2" name="Rectangle 1"/>
          <p:cNvSpPr/>
          <p:nvPr userDrawn="1"/>
        </p:nvSpPr>
        <p:spPr>
          <a:xfrm>
            <a:off x="51155" y="4341801"/>
            <a:ext cx="2346747" cy="748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33376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325325"/>
            <a:ext cx="8520600" cy="572700"/>
          </a:xfrm>
          <a:prstGeom prst="rect">
            <a:avLst/>
          </a:prstGeom>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10832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277450"/>
            <a:ext cx="8520600" cy="5727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96309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0386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8072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00608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277450"/>
            <a:ext cx="8520600" cy="5727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55047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6591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00996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4344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
        <p:nvSpPr>
          <p:cNvPr id="2" name="TextBox 1"/>
          <p:cNvSpPr txBox="1"/>
          <p:nvPr userDrawn="1"/>
        </p:nvSpPr>
        <p:spPr>
          <a:xfrm>
            <a:off x="0" y="4386562"/>
            <a:ext cx="626652" cy="30777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61632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301400"/>
            <a:ext cx="8520600" cy="5727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Clr>
                <a:srgbClr val="FFFFFF"/>
              </a:buClr>
              <a:buSzPts val="2800"/>
              <a:buNone/>
              <a:defRPr b="1">
                <a:solidFill>
                  <a:srgbClr val="FFFFFF"/>
                </a:solidFill>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
        <p:nvSpPr>
          <p:cNvPr id="2" name="Rectangle 1"/>
          <p:cNvSpPr/>
          <p:nvPr userDrawn="1"/>
        </p:nvSpPr>
        <p:spPr>
          <a:xfrm>
            <a:off x="51155" y="4341801"/>
            <a:ext cx="2346747" cy="748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420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325325"/>
            <a:ext cx="8520600" cy="572700"/>
          </a:xfrm>
          <a:prstGeom prst="rect">
            <a:avLst/>
          </a:prstGeom>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03448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277450"/>
            <a:ext cx="8520600" cy="5727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475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9426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1718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3187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42555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26870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69213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780"/>
          <a:stretch/>
        </p:blipFill>
        <p:spPr>
          <a:xfrm>
            <a:off x="0" y="497716"/>
            <a:ext cx="9144000" cy="4474334"/>
          </a:xfrm>
          <a:prstGeom prst="rect">
            <a:avLst/>
          </a:prstGeom>
        </p:spPr>
      </p:pic>
      <p:sp>
        <p:nvSpPr>
          <p:cNvPr id="10" name="Title 9"/>
          <p:cNvSpPr>
            <a:spLocks noGrp="1"/>
          </p:cNvSpPr>
          <p:nvPr>
            <p:ph type="title"/>
          </p:nvPr>
        </p:nvSpPr>
        <p:spPr>
          <a:xfrm>
            <a:off x="457200" y="857250"/>
            <a:ext cx="8001000" cy="742950"/>
          </a:xfrm>
          <a:prstGeom prst="rect">
            <a:avLst/>
          </a:prstGeom>
        </p:spPr>
        <p:txBody>
          <a:bodyPr anchor="b" anchorCtr="0">
            <a:normAutofit/>
          </a:bodyPr>
          <a:lstStyle>
            <a:lvl1pPr>
              <a:defRPr sz="2800">
                <a:solidFill>
                  <a:srgbClr val="4F1E74"/>
                </a:solidFill>
              </a:defRPr>
            </a:lvl1pPr>
          </a:lstStyle>
          <a:p>
            <a:r>
              <a:rPr lang="en-US"/>
              <a:t>Click to edit Master title style</a:t>
            </a:r>
            <a:endParaRPr lang="en-US" dirty="0"/>
          </a:p>
        </p:txBody>
      </p:sp>
      <p:sp>
        <p:nvSpPr>
          <p:cNvPr id="7" name="Text Placeholder 6"/>
          <p:cNvSpPr>
            <a:spLocks noGrp="1"/>
          </p:cNvSpPr>
          <p:nvPr>
            <p:ph type="body" sz="quarter" idx="14" hasCustomPrompt="1"/>
          </p:nvPr>
        </p:nvSpPr>
        <p:spPr>
          <a:xfrm>
            <a:off x="457200" y="3600450"/>
            <a:ext cx="5486400" cy="514350"/>
          </a:xfrm>
          <a:prstGeom prst="rect">
            <a:avLst/>
          </a:prstGeom>
        </p:spPr>
        <p:txBody>
          <a:bodyPr>
            <a:normAutofit/>
          </a:bodyPr>
          <a:lstStyle>
            <a:lvl1pPr marL="0" indent="0" algn="l">
              <a:buFontTx/>
              <a:buNone/>
              <a:defRPr sz="1600">
                <a:solidFill>
                  <a:schemeClr val="bg1">
                    <a:lumMod val="50000"/>
                  </a:schemeClr>
                </a:solidFill>
              </a:defRPr>
            </a:lvl1pPr>
            <a:lvl2pPr marL="320040" indent="0">
              <a:buFontTx/>
              <a:buNone/>
              <a:defRPr/>
            </a:lvl2pPr>
            <a:lvl3pPr marL="594360" indent="0">
              <a:buFontTx/>
              <a:buNone/>
              <a:defRPr/>
            </a:lvl3pPr>
            <a:lvl4pPr marL="868680" indent="0">
              <a:buFontTx/>
              <a:buNone/>
              <a:defRPr/>
            </a:lvl4pPr>
            <a:lvl5pPr marL="1143000" indent="0">
              <a:buFontTx/>
              <a:buNone/>
              <a:defRPr/>
            </a:lvl5pPr>
          </a:lstStyle>
          <a:p>
            <a:pPr lvl="0"/>
            <a:r>
              <a:rPr lang="en-US" dirty="0"/>
              <a:t>Click to edit date or caption</a:t>
            </a:r>
          </a:p>
        </p:txBody>
      </p:sp>
      <p:sp>
        <p:nvSpPr>
          <p:cNvPr id="2" name="Footer Placeholder 1"/>
          <p:cNvSpPr>
            <a:spLocks noGrp="1"/>
          </p:cNvSpPr>
          <p:nvPr>
            <p:ph type="ftr" sz="quarter" idx="13"/>
          </p:nvPr>
        </p:nvSpPr>
        <p:spPr>
          <a:xfrm>
            <a:off x="457200" y="4828277"/>
            <a:ext cx="3124200" cy="262890"/>
          </a:xfrm>
        </p:spPr>
        <p:txBody>
          <a:bodyPr/>
          <a:lstStyle>
            <a:lvl1pPr>
              <a:defRPr>
                <a:solidFill>
                  <a:schemeClr val="bg1">
                    <a:lumMod val="65000"/>
                  </a:schemeClr>
                </a:solidFill>
                <a:latin typeface="Arial" panose="020B0604020202020204" pitchFamily="34" charset="0"/>
                <a:cs typeface="Arial" panose="020B0604020202020204" pitchFamily="34" charset="0"/>
              </a:defRPr>
            </a:lvl1pPr>
          </a:lstStyle>
          <a:p>
            <a:r>
              <a:rPr lang="en-US" dirty="0">
                <a:solidFill>
                  <a:prstClr val="white">
                    <a:lumMod val="65000"/>
                  </a:prstClr>
                </a:solidFill>
              </a:rPr>
              <a:t>MTA Engineering Meeting; January 3, 2018</a:t>
            </a:r>
          </a:p>
        </p:txBody>
      </p:sp>
      <p:sp>
        <p:nvSpPr>
          <p:cNvPr id="18" name="Text Placeholder 17"/>
          <p:cNvSpPr>
            <a:spLocks noGrp="1"/>
          </p:cNvSpPr>
          <p:nvPr>
            <p:ph type="body" sz="quarter" idx="12" hasCustomPrompt="1"/>
          </p:nvPr>
        </p:nvSpPr>
        <p:spPr>
          <a:xfrm>
            <a:off x="457200" y="2971800"/>
            <a:ext cx="5486400" cy="636131"/>
          </a:xfrm>
          <a:prstGeom prst="rect">
            <a:avLst/>
          </a:prstGeom>
        </p:spPr>
        <p:txBody>
          <a:bodyPr anchor="b" anchorCtr="0">
            <a:normAutofit/>
          </a:bodyPr>
          <a:lstStyle>
            <a:lvl1pPr marL="0" indent="0">
              <a:buNone/>
              <a:defRPr sz="2400" b="1">
                <a:solidFill>
                  <a:schemeClr val="bg1">
                    <a:lumMod val="50000"/>
                  </a:schemeClr>
                </a:solidFill>
              </a:defRPr>
            </a:lvl1pPr>
          </a:lstStyle>
          <a:p>
            <a:pPr lvl="0"/>
            <a:r>
              <a:rPr lang="en-US" dirty="0"/>
              <a:t>Click to edit subtitle</a:t>
            </a: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4796"/>
          <a:stretch/>
        </p:blipFill>
        <p:spPr>
          <a:xfrm>
            <a:off x="0" y="0"/>
            <a:ext cx="9144000" cy="698129"/>
          </a:xfrm>
          <a:prstGeom prst="rect">
            <a:avLst/>
          </a:prstGeom>
        </p:spPr>
      </p:pic>
      <p:sp>
        <p:nvSpPr>
          <p:cNvPr id="14" name="Slide Number Placeholder 114"/>
          <p:cNvSpPr txBox="1">
            <a:spLocks/>
          </p:cNvSpPr>
          <p:nvPr userDrawn="1"/>
        </p:nvSpPr>
        <p:spPr>
          <a:xfrm>
            <a:off x="4343400" y="4828103"/>
            <a:ext cx="457200" cy="262890"/>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fld id="{E1506196-7944-4B9F-9437-5530334FE773}" type="slidenum">
              <a:rPr lang="en-US" smtClean="0">
                <a:solidFill>
                  <a:prstClr val="white">
                    <a:lumMod val="65000"/>
                  </a:prstClr>
                </a:solidFill>
              </a:rPr>
              <a:pPr>
                <a:buClrTx/>
                <a:buFontTx/>
                <a:buNone/>
              </a:pPr>
              <a:t>‹#›</a:t>
            </a:fld>
            <a:endParaRPr lang="en-US" dirty="0">
              <a:solidFill>
                <a:prstClr val="white">
                  <a:lumMod val="65000"/>
                </a:prstClr>
              </a:solidFill>
            </a:endParaRPr>
          </a:p>
        </p:txBody>
      </p:sp>
    </p:spTree>
    <p:extLst>
      <p:ext uri="{BB962C8B-B14F-4D97-AF65-F5344CB8AC3E}">
        <p14:creationId xmlns:p14="http://schemas.microsoft.com/office/powerpoint/2010/main" val="4093043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a:xfrm>
            <a:off x="457200" y="4828103"/>
            <a:ext cx="3276600" cy="262890"/>
          </a:xfrm>
        </p:spPr>
        <p:txBody>
          <a:bodyPr/>
          <a:lstStyle/>
          <a:p>
            <a:r>
              <a:rPr lang="en-US" dirty="0">
                <a:solidFill>
                  <a:prstClr val="white">
                    <a:lumMod val="65000"/>
                  </a:prstClr>
                </a:solidFill>
              </a:rPr>
              <a:t>MTA Engineering Meeting; January 3, 2018</a:t>
            </a:r>
          </a:p>
        </p:txBody>
      </p:sp>
      <p:sp>
        <p:nvSpPr>
          <p:cNvPr id="10" name="Slide Number Placeholder 9"/>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sp>
        <p:nvSpPr>
          <p:cNvPr id="6" name="Title Placeholder 2"/>
          <p:cNvSpPr>
            <a:spLocks noGrp="1"/>
          </p:cNvSpPr>
          <p:nvPr>
            <p:ph type="title"/>
          </p:nvPr>
        </p:nvSpPr>
        <p:spPr>
          <a:xfrm>
            <a:off x="457200" y="571500"/>
            <a:ext cx="8229600" cy="489423"/>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4" name="Content Placeholder 3"/>
          <p:cNvSpPr>
            <a:spLocks noGrp="1"/>
          </p:cNvSpPr>
          <p:nvPr>
            <p:ph sz="quarter" idx="12"/>
          </p:nvPr>
        </p:nvSpPr>
        <p:spPr>
          <a:xfrm>
            <a:off x="457200" y="1143000"/>
            <a:ext cx="8229600" cy="3486150"/>
          </a:xfrm>
          <a:prstGeom prst="rect">
            <a:avLst/>
          </a:prstGeom>
        </p:spPr>
        <p:txBody>
          <a:bodyPr/>
          <a:lstStyle>
            <a:lvl1pPr marL="274320" indent="-274320">
              <a:buSzPct val="80000"/>
              <a:buFont typeface="Wingdings" panose="05000000000000000000" pitchFamily="2" charset="2"/>
              <a:buChar char=""/>
              <a:defRPr/>
            </a:lvl1pPr>
            <a:lvl5pPr marL="11430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63684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57200" y="4869075"/>
            <a:ext cx="3581400" cy="262890"/>
          </a:xfrm>
        </p:spPr>
        <p:txBody>
          <a:bodyPr/>
          <a:lstStyle/>
          <a:p>
            <a:r>
              <a:rPr lang="en-US" dirty="0">
                <a:solidFill>
                  <a:prstClr val="white">
                    <a:lumMod val="65000"/>
                  </a:prstClr>
                </a:solidFill>
              </a:rPr>
              <a:t>MTA Engineering Meeting; January 3, 2018</a:t>
            </a:r>
          </a:p>
        </p:txBody>
      </p:sp>
      <p:sp>
        <p:nvSpPr>
          <p:cNvPr id="4" name="Slide Number Placeholder 3"/>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2303682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2049261"/>
            <a:ext cx="6096000" cy="857250"/>
          </a:xfrm>
        </p:spPr>
        <p:txBody>
          <a:bodyPr anchor="b" anchorCtr="0">
            <a:normAutofit/>
          </a:bodyPr>
          <a:lstStyle>
            <a:lvl1pPr>
              <a:defRPr sz="3000"/>
            </a:lvl1pPr>
          </a:lstStyle>
          <a:p>
            <a:r>
              <a:rPr lang="en-US" dirty="0"/>
              <a:t>Click to edit Divider Title</a:t>
            </a:r>
          </a:p>
        </p:txBody>
      </p:sp>
      <p:sp>
        <p:nvSpPr>
          <p:cNvPr id="3" name="Footer Placeholder 2"/>
          <p:cNvSpPr>
            <a:spLocks noGrp="1"/>
          </p:cNvSpPr>
          <p:nvPr>
            <p:ph type="ftr" sz="quarter" idx="10"/>
          </p:nvPr>
        </p:nvSpPr>
        <p:spPr/>
        <p:txBody>
          <a:bodyPr/>
          <a:lstStyle>
            <a:lvl1pPr>
              <a:defRPr/>
            </a:lvl1pPr>
          </a:lstStyle>
          <a:p>
            <a:r>
              <a:rPr lang="en-US" dirty="0">
                <a:solidFill>
                  <a:prstClr val="white">
                    <a:lumMod val="65000"/>
                  </a:prstClr>
                </a:solidFill>
              </a:rPr>
              <a:t>MTA Engineering Meeting; January 3, 2018</a:t>
            </a:r>
          </a:p>
        </p:txBody>
      </p:sp>
      <p:sp>
        <p:nvSpPr>
          <p:cNvPr id="4" name="Slide Number Placeholder 3"/>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356519"/>
          </a:xfrm>
          <a:prstGeom prst="rect">
            <a:avLst/>
          </a:prstGeom>
        </p:spPr>
      </p:pic>
      <p:sp>
        <p:nvSpPr>
          <p:cNvPr id="55" name="Rectangle 54"/>
          <p:cNvSpPr/>
          <p:nvPr userDrawn="1"/>
        </p:nvSpPr>
        <p:spPr>
          <a:xfrm>
            <a:off x="2514600" y="2906511"/>
            <a:ext cx="6629400" cy="122439"/>
          </a:xfrm>
          <a:prstGeom prst="rect">
            <a:avLst/>
          </a:prstGeom>
          <a:solidFill>
            <a:srgbClr val="4F1E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
        <p:nvSpPr>
          <p:cNvPr id="56" name="Rectangle 55"/>
          <p:cNvSpPr/>
          <p:nvPr userDrawn="1"/>
        </p:nvSpPr>
        <p:spPr>
          <a:xfrm>
            <a:off x="2819400" y="3028950"/>
            <a:ext cx="6324600" cy="57150"/>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18738427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buFontTx/>
              <a:buNone/>
            </a:pPr>
            <a:endParaRPr lang="en-US" sz="1800" kern="1200" dirty="0">
              <a:solidFill>
                <a:prstClr val="black"/>
              </a:solidFill>
              <a:latin typeface="Times New Roman"/>
              <a:ea typeface="+mn-ea"/>
              <a:cs typeface="+mn-cs"/>
            </a:endParaRPr>
          </a:p>
        </p:txBody>
      </p:sp>
      <p:sp>
        <p:nvSpPr>
          <p:cNvPr id="5" name="Footer Placeholder 4"/>
          <p:cNvSpPr>
            <a:spLocks noGrp="1"/>
          </p:cNvSpPr>
          <p:nvPr>
            <p:ph type="ftr" sz="quarter" idx="11"/>
          </p:nvPr>
        </p:nvSpPr>
        <p:spPr/>
        <p:txBody>
          <a:bodyPr/>
          <a:lstStyle/>
          <a:p>
            <a:r>
              <a:rPr lang="en-US">
                <a:solidFill>
                  <a:prstClr val="white">
                    <a:lumMod val="65000"/>
                  </a:prstClr>
                </a:solidFill>
              </a:rPr>
              <a:t>MTA Engineering Meeting; January 3, 2018</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03B5F81D-A5C8-AA48-86C6-89C7EAE1C902}"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400575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780"/>
          <a:stretch/>
        </p:blipFill>
        <p:spPr>
          <a:xfrm>
            <a:off x="0" y="497716"/>
            <a:ext cx="9144000" cy="4474334"/>
          </a:xfrm>
          <a:prstGeom prst="rect">
            <a:avLst/>
          </a:prstGeom>
        </p:spPr>
      </p:pic>
      <p:sp>
        <p:nvSpPr>
          <p:cNvPr id="10" name="Title 9"/>
          <p:cNvSpPr>
            <a:spLocks noGrp="1"/>
          </p:cNvSpPr>
          <p:nvPr>
            <p:ph type="title"/>
          </p:nvPr>
        </p:nvSpPr>
        <p:spPr>
          <a:xfrm>
            <a:off x="457200" y="857250"/>
            <a:ext cx="8001000" cy="742950"/>
          </a:xfrm>
          <a:prstGeom prst="rect">
            <a:avLst/>
          </a:prstGeom>
        </p:spPr>
        <p:txBody>
          <a:bodyPr anchor="b" anchorCtr="0">
            <a:normAutofit/>
          </a:bodyPr>
          <a:lstStyle>
            <a:lvl1pPr>
              <a:defRPr sz="2800">
                <a:solidFill>
                  <a:srgbClr val="4F1E74"/>
                </a:solidFill>
              </a:defRPr>
            </a:lvl1pPr>
          </a:lstStyle>
          <a:p>
            <a:r>
              <a:rPr lang="en-US"/>
              <a:t>Click to edit Master title style</a:t>
            </a:r>
            <a:endParaRPr lang="en-US" dirty="0"/>
          </a:p>
        </p:txBody>
      </p:sp>
      <p:sp>
        <p:nvSpPr>
          <p:cNvPr id="7" name="Text Placeholder 6"/>
          <p:cNvSpPr>
            <a:spLocks noGrp="1"/>
          </p:cNvSpPr>
          <p:nvPr>
            <p:ph type="body" sz="quarter" idx="14" hasCustomPrompt="1"/>
          </p:nvPr>
        </p:nvSpPr>
        <p:spPr>
          <a:xfrm>
            <a:off x="457200" y="3600450"/>
            <a:ext cx="5486400" cy="514350"/>
          </a:xfrm>
          <a:prstGeom prst="rect">
            <a:avLst/>
          </a:prstGeom>
        </p:spPr>
        <p:txBody>
          <a:bodyPr>
            <a:normAutofit/>
          </a:bodyPr>
          <a:lstStyle>
            <a:lvl1pPr marL="0" indent="0" algn="l">
              <a:buFontTx/>
              <a:buNone/>
              <a:defRPr sz="1600">
                <a:solidFill>
                  <a:schemeClr val="bg1">
                    <a:lumMod val="50000"/>
                  </a:schemeClr>
                </a:solidFill>
              </a:defRPr>
            </a:lvl1pPr>
            <a:lvl2pPr marL="320040" indent="0">
              <a:buFontTx/>
              <a:buNone/>
              <a:defRPr/>
            </a:lvl2pPr>
            <a:lvl3pPr marL="594360" indent="0">
              <a:buFontTx/>
              <a:buNone/>
              <a:defRPr/>
            </a:lvl3pPr>
            <a:lvl4pPr marL="868680" indent="0">
              <a:buFontTx/>
              <a:buNone/>
              <a:defRPr/>
            </a:lvl4pPr>
            <a:lvl5pPr marL="1143000" indent="0">
              <a:buFontTx/>
              <a:buNone/>
              <a:defRPr/>
            </a:lvl5pPr>
          </a:lstStyle>
          <a:p>
            <a:pPr lvl="0"/>
            <a:r>
              <a:rPr lang="en-US" dirty="0"/>
              <a:t>Click to edit date or caption</a:t>
            </a:r>
          </a:p>
        </p:txBody>
      </p:sp>
      <p:sp>
        <p:nvSpPr>
          <p:cNvPr id="2" name="Footer Placeholder 1"/>
          <p:cNvSpPr>
            <a:spLocks noGrp="1"/>
          </p:cNvSpPr>
          <p:nvPr>
            <p:ph type="ftr" sz="quarter" idx="13"/>
          </p:nvPr>
        </p:nvSpPr>
        <p:spPr>
          <a:xfrm>
            <a:off x="457200" y="4828277"/>
            <a:ext cx="3124200" cy="262890"/>
          </a:xfrm>
        </p:spPr>
        <p:txBody>
          <a:bodyPr/>
          <a:lstStyle>
            <a:lvl1pPr>
              <a:defRPr>
                <a:solidFill>
                  <a:schemeClr val="bg1">
                    <a:lumMod val="65000"/>
                  </a:schemeClr>
                </a:solidFill>
                <a:latin typeface="Arial" panose="020B0604020202020204" pitchFamily="34" charset="0"/>
                <a:cs typeface="Arial" panose="020B0604020202020204" pitchFamily="34" charset="0"/>
              </a:defRPr>
            </a:lvl1pPr>
          </a:lstStyle>
          <a:p>
            <a:r>
              <a:rPr lang="en-US" dirty="0">
                <a:solidFill>
                  <a:prstClr val="white">
                    <a:lumMod val="65000"/>
                  </a:prstClr>
                </a:solidFill>
              </a:rPr>
              <a:t>MTA Engineering Meeting; January 3, 2018</a:t>
            </a:r>
          </a:p>
        </p:txBody>
      </p:sp>
      <p:sp>
        <p:nvSpPr>
          <p:cNvPr id="18" name="Text Placeholder 17"/>
          <p:cNvSpPr>
            <a:spLocks noGrp="1"/>
          </p:cNvSpPr>
          <p:nvPr>
            <p:ph type="body" sz="quarter" idx="12" hasCustomPrompt="1"/>
          </p:nvPr>
        </p:nvSpPr>
        <p:spPr>
          <a:xfrm>
            <a:off x="457200" y="2971800"/>
            <a:ext cx="5486400" cy="636131"/>
          </a:xfrm>
          <a:prstGeom prst="rect">
            <a:avLst/>
          </a:prstGeom>
        </p:spPr>
        <p:txBody>
          <a:bodyPr anchor="b" anchorCtr="0">
            <a:normAutofit/>
          </a:bodyPr>
          <a:lstStyle>
            <a:lvl1pPr marL="0" indent="0">
              <a:buNone/>
              <a:defRPr sz="2400" b="1">
                <a:solidFill>
                  <a:schemeClr val="bg1">
                    <a:lumMod val="50000"/>
                  </a:schemeClr>
                </a:solidFill>
              </a:defRPr>
            </a:lvl1pPr>
          </a:lstStyle>
          <a:p>
            <a:pPr lvl="0"/>
            <a:r>
              <a:rPr lang="en-US" dirty="0"/>
              <a:t>Click to edit subtitle</a:t>
            </a: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4796"/>
          <a:stretch/>
        </p:blipFill>
        <p:spPr>
          <a:xfrm>
            <a:off x="0" y="0"/>
            <a:ext cx="9144000" cy="698129"/>
          </a:xfrm>
          <a:prstGeom prst="rect">
            <a:avLst/>
          </a:prstGeom>
        </p:spPr>
      </p:pic>
      <p:sp>
        <p:nvSpPr>
          <p:cNvPr id="14" name="Slide Number Placeholder 114"/>
          <p:cNvSpPr txBox="1">
            <a:spLocks/>
          </p:cNvSpPr>
          <p:nvPr userDrawn="1"/>
        </p:nvSpPr>
        <p:spPr>
          <a:xfrm>
            <a:off x="4343400" y="4828103"/>
            <a:ext cx="457200" cy="262890"/>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fld id="{E1506196-7944-4B9F-9437-5530334FE773}" type="slidenum">
              <a:rPr lang="en-US" smtClean="0">
                <a:solidFill>
                  <a:prstClr val="white">
                    <a:lumMod val="65000"/>
                  </a:prstClr>
                </a:solidFill>
              </a:rPr>
              <a:pPr>
                <a:buClrTx/>
                <a:buFontTx/>
                <a:buNone/>
              </a:pPr>
              <a:t>‹#›</a:t>
            </a:fld>
            <a:endParaRPr lang="en-US" dirty="0">
              <a:solidFill>
                <a:prstClr val="white">
                  <a:lumMod val="65000"/>
                </a:prstClr>
              </a:solidFill>
            </a:endParaRPr>
          </a:p>
        </p:txBody>
      </p:sp>
    </p:spTree>
    <p:extLst>
      <p:ext uri="{BB962C8B-B14F-4D97-AF65-F5344CB8AC3E}">
        <p14:creationId xmlns:p14="http://schemas.microsoft.com/office/powerpoint/2010/main" val="39349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a:xfrm>
            <a:off x="457200" y="4828103"/>
            <a:ext cx="3276600" cy="262890"/>
          </a:xfrm>
        </p:spPr>
        <p:txBody>
          <a:bodyPr/>
          <a:lstStyle/>
          <a:p>
            <a:r>
              <a:rPr lang="en-US" dirty="0">
                <a:solidFill>
                  <a:prstClr val="white">
                    <a:lumMod val="65000"/>
                  </a:prstClr>
                </a:solidFill>
              </a:rPr>
              <a:t>MTA Engineering Meeting; January 3, 2018</a:t>
            </a:r>
          </a:p>
        </p:txBody>
      </p:sp>
      <p:sp>
        <p:nvSpPr>
          <p:cNvPr id="10" name="Slide Number Placeholder 9"/>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sp>
        <p:nvSpPr>
          <p:cNvPr id="6" name="Title Placeholder 2"/>
          <p:cNvSpPr>
            <a:spLocks noGrp="1"/>
          </p:cNvSpPr>
          <p:nvPr>
            <p:ph type="title"/>
          </p:nvPr>
        </p:nvSpPr>
        <p:spPr>
          <a:xfrm>
            <a:off x="457200" y="571500"/>
            <a:ext cx="8229600" cy="489423"/>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4" name="Content Placeholder 3"/>
          <p:cNvSpPr>
            <a:spLocks noGrp="1"/>
          </p:cNvSpPr>
          <p:nvPr>
            <p:ph sz="quarter" idx="12"/>
          </p:nvPr>
        </p:nvSpPr>
        <p:spPr>
          <a:xfrm>
            <a:off x="457200" y="1143000"/>
            <a:ext cx="8229600" cy="3486150"/>
          </a:xfrm>
          <a:prstGeom prst="rect">
            <a:avLst/>
          </a:prstGeom>
        </p:spPr>
        <p:txBody>
          <a:bodyPr/>
          <a:lstStyle>
            <a:lvl1pPr marL="274320" indent="-274320">
              <a:buSzPct val="80000"/>
              <a:buFont typeface="Wingdings" panose="05000000000000000000" pitchFamily="2" charset="2"/>
              <a:buChar char=""/>
              <a:defRPr/>
            </a:lvl1pPr>
            <a:lvl5pPr marL="11430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48094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57200" y="4869075"/>
            <a:ext cx="3581400" cy="262890"/>
          </a:xfrm>
        </p:spPr>
        <p:txBody>
          <a:bodyPr/>
          <a:lstStyle/>
          <a:p>
            <a:r>
              <a:rPr lang="en-US" dirty="0">
                <a:solidFill>
                  <a:prstClr val="white">
                    <a:lumMod val="65000"/>
                  </a:prstClr>
                </a:solidFill>
              </a:rPr>
              <a:t>MTA Engineering Meeting; January 3, 2018</a:t>
            </a:r>
          </a:p>
        </p:txBody>
      </p:sp>
      <p:sp>
        <p:nvSpPr>
          <p:cNvPr id="4" name="Slide Number Placeholder 3"/>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2546661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2049261"/>
            <a:ext cx="6096000" cy="857250"/>
          </a:xfrm>
        </p:spPr>
        <p:txBody>
          <a:bodyPr anchor="b" anchorCtr="0">
            <a:normAutofit/>
          </a:bodyPr>
          <a:lstStyle>
            <a:lvl1pPr>
              <a:defRPr sz="3000"/>
            </a:lvl1pPr>
          </a:lstStyle>
          <a:p>
            <a:r>
              <a:rPr lang="en-US" dirty="0"/>
              <a:t>Click to edit Divider Title</a:t>
            </a:r>
          </a:p>
        </p:txBody>
      </p:sp>
      <p:sp>
        <p:nvSpPr>
          <p:cNvPr id="3" name="Footer Placeholder 2"/>
          <p:cNvSpPr>
            <a:spLocks noGrp="1"/>
          </p:cNvSpPr>
          <p:nvPr>
            <p:ph type="ftr" sz="quarter" idx="10"/>
          </p:nvPr>
        </p:nvSpPr>
        <p:spPr/>
        <p:txBody>
          <a:bodyPr/>
          <a:lstStyle>
            <a:lvl1pPr>
              <a:defRPr/>
            </a:lvl1pPr>
          </a:lstStyle>
          <a:p>
            <a:r>
              <a:rPr lang="en-US" dirty="0">
                <a:solidFill>
                  <a:prstClr val="white">
                    <a:lumMod val="65000"/>
                  </a:prstClr>
                </a:solidFill>
              </a:rPr>
              <a:t>MTA Engineering Meeting; January 3, 2018</a:t>
            </a:r>
          </a:p>
        </p:txBody>
      </p:sp>
      <p:sp>
        <p:nvSpPr>
          <p:cNvPr id="4" name="Slide Number Placeholder 3"/>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356519"/>
          </a:xfrm>
          <a:prstGeom prst="rect">
            <a:avLst/>
          </a:prstGeom>
        </p:spPr>
      </p:pic>
      <p:sp>
        <p:nvSpPr>
          <p:cNvPr id="55" name="Rectangle 54"/>
          <p:cNvSpPr/>
          <p:nvPr userDrawn="1"/>
        </p:nvSpPr>
        <p:spPr>
          <a:xfrm>
            <a:off x="2514600" y="2906511"/>
            <a:ext cx="6629400" cy="122439"/>
          </a:xfrm>
          <a:prstGeom prst="rect">
            <a:avLst/>
          </a:prstGeom>
          <a:solidFill>
            <a:srgbClr val="4F1E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
        <p:nvSpPr>
          <p:cNvPr id="56" name="Rectangle 55"/>
          <p:cNvSpPr/>
          <p:nvPr userDrawn="1"/>
        </p:nvSpPr>
        <p:spPr>
          <a:xfrm>
            <a:off x="2819400" y="3028950"/>
            <a:ext cx="6324600" cy="57150"/>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21741911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780"/>
          <a:stretch/>
        </p:blipFill>
        <p:spPr>
          <a:xfrm>
            <a:off x="0" y="497716"/>
            <a:ext cx="9144000" cy="4474334"/>
          </a:xfrm>
          <a:prstGeom prst="rect">
            <a:avLst/>
          </a:prstGeom>
        </p:spPr>
      </p:pic>
      <p:sp>
        <p:nvSpPr>
          <p:cNvPr id="10" name="Title 9"/>
          <p:cNvSpPr>
            <a:spLocks noGrp="1"/>
          </p:cNvSpPr>
          <p:nvPr>
            <p:ph type="title"/>
          </p:nvPr>
        </p:nvSpPr>
        <p:spPr>
          <a:xfrm>
            <a:off x="457200" y="857250"/>
            <a:ext cx="8001000" cy="742950"/>
          </a:xfrm>
          <a:prstGeom prst="rect">
            <a:avLst/>
          </a:prstGeom>
        </p:spPr>
        <p:txBody>
          <a:bodyPr anchor="b" anchorCtr="0">
            <a:normAutofit/>
          </a:bodyPr>
          <a:lstStyle>
            <a:lvl1pPr>
              <a:defRPr sz="2800">
                <a:solidFill>
                  <a:srgbClr val="4F1E74"/>
                </a:solidFill>
              </a:defRPr>
            </a:lvl1pPr>
          </a:lstStyle>
          <a:p>
            <a:r>
              <a:rPr lang="en-US"/>
              <a:t>Click to edit Master title style</a:t>
            </a:r>
            <a:endParaRPr lang="en-US" dirty="0"/>
          </a:p>
        </p:txBody>
      </p:sp>
      <p:sp>
        <p:nvSpPr>
          <p:cNvPr id="7" name="Text Placeholder 6"/>
          <p:cNvSpPr>
            <a:spLocks noGrp="1"/>
          </p:cNvSpPr>
          <p:nvPr>
            <p:ph type="body" sz="quarter" idx="14" hasCustomPrompt="1"/>
          </p:nvPr>
        </p:nvSpPr>
        <p:spPr>
          <a:xfrm>
            <a:off x="457200" y="3600450"/>
            <a:ext cx="5486400" cy="514350"/>
          </a:xfrm>
          <a:prstGeom prst="rect">
            <a:avLst/>
          </a:prstGeom>
        </p:spPr>
        <p:txBody>
          <a:bodyPr>
            <a:normAutofit/>
          </a:bodyPr>
          <a:lstStyle>
            <a:lvl1pPr marL="0" indent="0" algn="l">
              <a:buFontTx/>
              <a:buNone/>
              <a:defRPr sz="1600">
                <a:solidFill>
                  <a:schemeClr val="bg1">
                    <a:lumMod val="50000"/>
                  </a:schemeClr>
                </a:solidFill>
              </a:defRPr>
            </a:lvl1pPr>
            <a:lvl2pPr marL="320040" indent="0">
              <a:buFontTx/>
              <a:buNone/>
              <a:defRPr/>
            </a:lvl2pPr>
            <a:lvl3pPr marL="594360" indent="0">
              <a:buFontTx/>
              <a:buNone/>
              <a:defRPr/>
            </a:lvl3pPr>
            <a:lvl4pPr marL="868680" indent="0">
              <a:buFontTx/>
              <a:buNone/>
              <a:defRPr/>
            </a:lvl4pPr>
            <a:lvl5pPr marL="1143000" indent="0">
              <a:buFontTx/>
              <a:buNone/>
              <a:defRPr/>
            </a:lvl5pPr>
          </a:lstStyle>
          <a:p>
            <a:pPr lvl="0"/>
            <a:r>
              <a:rPr lang="en-US" dirty="0"/>
              <a:t>Click to edit date or caption</a:t>
            </a:r>
          </a:p>
        </p:txBody>
      </p:sp>
      <p:sp>
        <p:nvSpPr>
          <p:cNvPr id="2" name="Footer Placeholder 1"/>
          <p:cNvSpPr>
            <a:spLocks noGrp="1"/>
          </p:cNvSpPr>
          <p:nvPr>
            <p:ph type="ftr" sz="quarter" idx="13"/>
          </p:nvPr>
        </p:nvSpPr>
        <p:spPr>
          <a:xfrm>
            <a:off x="457200" y="4828277"/>
            <a:ext cx="3124200" cy="262890"/>
          </a:xfrm>
        </p:spPr>
        <p:txBody>
          <a:bodyPr/>
          <a:lstStyle>
            <a:lvl1pPr>
              <a:defRPr>
                <a:solidFill>
                  <a:schemeClr val="bg1">
                    <a:lumMod val="65000"/>
                  </a:schemeClr>
                </a:solidFill>
                <a:latin typeface="Arial" panose="020B0604020202020204" pitchFamily="34" charset="0"/>
                <a:cs typeface="Arial" panose="020B0604020202020204" pitchFamily="34" charset="0"/>
              </a:defRPr>
            </a:lvl1pPr>
          </a:lstStyle>
          <a:p>
            <a:r>
              <a:rPr lang="en-US" dirty="0">
                <a:solidFill>
                  <a:prstClr val="white">
                    <a:lumMod val="65000"/>
                  </a:prstClr>
                </a:solidFill>
              </a:rPr>
              <a:t>MTA Engineering Meeting; January 3, 2018</a:t>
            </a:r>
          </a:p>
        </p:txBody>
      </p:sp>
      <p:sp>
        <p:nvSpPr>
          <p:cNvPr id="18" name="Text Placeholder 17"/>
          <p:cNvSpPr>
            <a:spLocks noGrp="1"/>
          </p:cNvSpPr>
          <p:nvPr>
            <p:ph type="body" sz="quarter" idx="12" hasCustomPrompt="1"/>
          </p:nvPr>
        </p:nvSpPr>
        <p:spPr>
          <a:xfrm>
            <a:off x="457200" y="2971800"/>
            <a:ext cx="5486400" cy="636131"/>
          </a:xfrm>
          <a:prstGeom prst="rect">
            <a:avLst/>
          </a:prstGeom>
        </p:spPr>
        <p:txBody>
          <a:bodyPr anchor="b" anchorCtr="0">
            <a:normAutofit/>
          </a:bodyPr>
          <a:lstStyle>
            <a:lvl1pPr marL="0" indent="0">
              <a:buNone/>
              <a:defRPr sz="2400" b="1">
                <a:solidFill>
                  <a:schemeClr val="bg1">
                    <a:lumMod val="50000"/>
                  </a:schemeClr>
                </a:solidFill>
              </a:defRPr>
            </a:lvl1pPr>
          </a:lstStyle>
          <a:p>
            <a:pPr lvl="0"/>
            <a:r>
              <a:rPr lang="en-US" dirty="0"/>
              <a:t>Click to edit subtitle</a:t>
            </a: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4796"/>
          <a:stretch/>
        </p:blipFill>
        <p:spPr>
          <a:xfrm>
            <a:off x="0" y="0"/>
            <a:ext cx="9144000" cy="698129"/>
          </a:xfrm>
          <a:prstGeom prst="rect">
            <a:avLst/>
          </a:prstGeom>
        </p:spPr>
      </p:pic>
      <p:sp>
        <p:nvSpPr>
          <p:cNvPr id="14" name="Slide Number Placeholder 114"/>
          <p:cNvSpPr txBox="1">
            <a:spLocks/>
          </p:cNvSpPr>
          <p:nvPr userDrawn="1"/>
        </p:nvSpPr>
        <p:spPr>
          <a:xfrm>
            <a:off x="4343400" y="4828103"/>
            <a:ext cx="457200" cy="262890"/>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fld id="{E1506196-7944-4B9F-9437-5530334FE773}" type="slidenum">
              <a:rPr lang="en-US" smtClean="0">
                <a:solidFill>
                  <a:prstClr val="white">
                    <a:lumMod val="65000"/>
                  </a:prstClr>
                </a:solidFill>
              </a:rPr>
              <a:pPr>
                <a:buClrTx/>
                <a:buFontTx/>
                <a:buNone/>
              </a:pPr>
              <a:t>‹#›</a:t>
            </a:fld>
            <a:endParaRPr lang="en-US" dirty="0">
              <a:solidFill>
                <a:prstClr val="white">
                  <a:lumMod val="65000"/>
                </a:prstClr>
              </a:solidFill>
            </a:endParaRPr>
          </a:p>
        </p:txBody>
      </p:sp>
    </p:spTree>
    <p:extLst>
      <p:ext uri="{BB962C8B-B14F-4D97-AF65-F5344CB8AC3E}">
        <p14:creationId xmlns:p14="http://schemas.microsoft.com/office/powerpoint/2010/main" val="1453993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a:xfrm>
            <a:off x="457200" y="4828103"/>
            <a:ext cx="3276600" cy="262890"/>
          </a:xfrm>
        </p:spPr>
        <p:txBody>
          <a:bodyPr/>
          <a:lstStyle/>
          <a:p>
            <a:r>
              <a:rPr lang="en-US" dirty="0">
                <a:solidFill>
                  <a:prstClr val="white">
                    <a:lumMod val="65000"/>
                  </a:prstClr>
                </a:solidFill>
              </a:rPr>
              <a:t>MTA Engineering Meeting; January 3, 2018</a:t>
            </a:r>
          </a:p>
        </p:txBody>
      </p:sp>
      <p:sp>
        <p:nvSpPr>
          <p:cNvPr id="10" name="Slide Number Placeholder 9"/>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sp>
        <p:nvSpPr>
          <p:cNvPr id="6" name="Title Placeholder 2"/>
          <p:cNvSpPr>
            <a:spLocks noGrp="1"/>
          </p:cNvSpPr>
          <p:nvPr>
            <p:ph type="title"/>
          </p:nvPr>
        </p:nvSpPr>
        <p:spPr>
          <a:xfrm>
            <a:off x="457200" y="571500"/>
            <a:ext cx="8229600" cy="489423"/>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4" name="Content Placeholder 3"/>
          <p:cNvSpPr>
            <a:spLocks noGrp="1"/>
          </p:cNvSpPr>
          <p:nvPr>
            <p:ph sz="quarter" idx="12"/>
          </p:nvPr>
        </p:nvSpPr>
        <p:spPr>
          <a:xfrm>
            <a:off x="457200" y="1143000"/>
            <a:ext cx="8229600" cy="3486150"/>
          </a:xfrm>
          <a:prstGeom prst="rect">
            <a:avLst/>
          </a:prstGeom>
        </p:spPr>
        <p:txBody>
          <a:bodyPr/>
          <a:lstStyle>
            <a:lvl1pPr marL="274320" indent="-274320">
              <a:buSzPct val="80000"/>
              <a:buFont typeface="Wingdings" panose="05000000000000000000" pitchFamily="2" charset="2"/>
              <a:buChar char=""/>
              <a:defRPr/>
            </a:lvl1pPr>
            <a:lvl5pPr marL="11430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59894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57200" y="4869075"/>
            <a:ext cx="3581400" cy="262890"/>
          </a:xfrm>
        </p:spPr>
        <p:txBody>
          <a:bodyPr/>
          <a:lstStyle/>
          <a:p>
            <a:r>
              <a:rPr lang="en-US" dirty="0">
                <a:solidFill>
                  <a:prstClr val="white">
                    <a:lumMod val="65000"/>
                  </a:prstClr>
                </a:solidFill>
              </a:rPr>
              <a:t>MTA Engineering Meeting; January 3, 2018</a:t>
            </a:r>
          </a:p>
        </p:txBody>
      </p:sp>
      <p:sp>
        <p:nvSpPr>
          <p:cNvPr id="4" name="Slide Number Placeholder 3"/>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2842892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2049261"/>
            <a:ext cx="6096000" cy="857250"/>
          </a:xfrm>
        </p:spPr>
        <p:txBody>
          <a:bodyPr anchor="b" anchorCtr="0">
            <a:normAutofit/>
          </a:bodyPr>
          <a:lstStyle>
            <a:lvl1pPr>
              <a:defRPr sz="3000"/>
            </a:lvl1pPr>
          </a:lstStyle>
          <a:p>
            <a:r>
              <a:rPr lang="en-US" dirty="0"/>
              <a:t>Click to edit Divider Title</a:t>
            </a:r>
          </a:p>
        </p:txBody>
      </p:sp>
      <p:sp>
        <p:nvSpPr>
          <p:cNvPr id="3" name="Footer Placeholder 2"/>
          <p:cNvSpPr>
            <a:spLocks noGrp="1"/>
          </p:cNvSpPr>
          <p:nvPr>
            <p:ph type="ftr" sz="quarter" idx="10"/>
          </p:nvPr>
        </p:nvSpPr>
        <p:spPr/>
        <p:txBody>
          <a:bodyPr/>
          <a:lstStyle>
            <a:lvl1pPr>
              <a:defRPr/>
            </a:lvl1pPr>
          </a:lstStyle>
          <a:p>
            <a:r>
              <a:rPr lang="en-US" dirty="0">
                <a:solidFill>
                  <a:prstClr val="white">
                    <a:lumMod val="65000"/>
                  </a:prstClr>
                </a:solidFill>
              </a:rPr>
              <a:t>MTA Engineering Meeting; January 3, 2018</a:t>
            </a:r>
          </a:p>
        </p:txBody>
      </p:sp>
      <p:sp>
        <p:nvSpPr>
          <p:cNvPr id="4" name="Slide Number Placeholder 3"/>
          <p:cNvSpPr>
            <a:spLocks noGrp="1"/>
          </p:cNvSpPr>
          <p:nvPr>
            <p:ph type="sldNum" sz="quarter" idx="11"/>
          </p:nvPr>
        </p:nvSpPr>
        <p:spPr/>
        <p:txBody>
          <a:bodyPr/>
          <a:lstStyle/>
          <a:p>
            <a:fld id="{E1506196-7944-4B9F-9437-5530334FE773}" type="slidenum">
              <a:rPr lang="en-US" smtClean="0">
                <a:solidFill>
                  <a:prstClr val="white">
                    <a:lumMod val="65000"/>
                  </a:prstClr>
                </a:solidFill>
              </a:rPr>
              <a:pPr/>
              <a:t>‹#›</a:t>
            </a:fld>
            <a:endParaRPr lang="en-US" dirty="0">
              <a:solidFill>
                <a:prstClr val="white">
                  <a:lumMod val="65000"/>
                </a:prstClr>
              </a:solidFill>
            </a:endParaRPr>
          </a:p>
        </p:txBody>
      </p:sp>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356519"/>
          </a:xfrm>
          <a:prstGeom prst="rect">
            <a:avLst/>
          </a:prstGeom>
        </p:spPr>
      </p:pic>
      <p:sp>
        <p:nvSpPr>
          <p:cNvPr id="55" name="Rectangle 54"/>
          <p:cNvSpPr/>
          <p:nvPr userDrawn="1"/>
        </p:nvSpPr>
        <p:spPr>
          <a:xfrm>
            <a:off x="2514600" y="2906511"/>
            <a:ext cx="6629400" cy="122439"/>
          </a:xfrm>
          <a:prstGeom prst="rect">
            <a:avLst/>
          </a:prstGeom>
          <a:solidFill>
            <a:srgbClr val="4F1E7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
        <p:nvSpPr>
          <p:cNvPr id="56" name="Rectangle 55"/>
          <p:cNvSpPr/>
          <p:nvPr userDrawn="1"/>
        </p:nvSpPr>
        <p:spPr>
          <a:xfrm>
            <a:off x="2819400" y="3028950"/>
            <a:ext cx="6324600" cy="57150"/>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156792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emf"/><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6.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2.emf"/><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2.emf"/><Relationship Id="rId5" Type="http://schemas.openxmlformats.org/officeDocument/2006/relationships/theme" Target="../theme/theme8.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2">
            <a:alphaModFix/>
          </a:blip>
          <a:stretch>
            <a:fillRect/>
          </a:stretch>
        </p:blipFill>
        <p:spPr>
          <a:xfrm>
            <a:off x="0" y="4298775"/>
            <a:ext cx="2473501" cy="844725"/>
          </a:xfrm>
          <a:prstGeom prst="rect">
            <a:avLst/>
          </a:prstGeom>
          <a:noFill/>
          <a:ln>
            <a:noFill/>
          </a:ln>
        </p:spPr>
      </p:pic>
      <p:sp>
        <p:nvSpPr>
          <p:cNvPr id="10" name="Google Shape;10;p1"/>
          <p:cNvSpPr/>
          <p:nvPr/>
        </p:nvSpPr>
        <p:spPr>
          <a:xfrm>
            <a:off x="-55850" y="-47850"/>
            <a:ext cx="9247800" cy="9813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13">
            <a:alphaModFix/>
          </a:blip>
          <a:srcRect/>
          <a:stretch/>
        </p:blipFill>
        <p:spPr>
          <a:xfrm>
            <a:off x="0" y="4298775"/>
            <a:ext cx="2473501" cy="844725"/>
          </a:xfrm>
          <a:prstGeom prst="rect">
            <a:avLst/>
          </a:prstGeom>
          <a:noFill/>
          <a:ln>
            <a:noFill/>
          </a:ln>
        </p:spPr>
      </p:pic>
      <p:sp>
        <p:nvSpPr>
          <p:cNvPr id="57" name="Google Shape;57;p13"/>
          <p:cNvSpPr/>
          <p:nvPr/>
        </p:nvSpPr>
        <p:spPr>
          <a:xfrm>
            <a:off x="-55850" y="-47850"/>
            <a:ext cx="9247800" cy="9813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72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98" name="Google Shape;98;p24"/>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12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1200"/>
              </a:spcBef>
              <a:spcAft>
                <a:spcPts val="120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9" name="Google Shape;99;p2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0" name="Google Shape;100;p24"/>
          <p:cNvPicPr preferRelativeResize="0"/>
          <p:nvPr/>
        </p:nvPicPr>
        <p:blipFill rotWithShape="1">
          <a:blip r:embed="rId12">
            <a:alphaModFix/>
          </a:blip>
          <a:srcRect/>
          <a:stretch/>
        </p:blipFill>
        <p:spPr>
          <a:xfrm>
            <a:off x="1" y="4298776"/>
            <a:ext cx="2473501" cy="844725"/>
          </a:xfrm>
          <a:prstGeom prst="rect">
            <a:avLst/>
          </a:prstGeom>
          <a:noFill/>
          <a:ln>
            <a:noFill/>
          </a:ln>
        </p:spPr>
      </p:pic>
      <p:sp>
        <p:nvSpPr>
          <p:cNvPr id="101" name="Google Shape;101;p24"/>
          <p:cNvSpPr/>
          <p:nvPr/>
        </p:nvSpPr>
        <p:spPr>
          <a:xfrm>
            <a:off x="-55850" y="-47850"/>
            <a:ext cx="9247800" cy="9813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pic>
        <p:nvPicPr>
          <p:cNvPr id="9" name="Google Shape;9;p1"/>
          <p:cNvPicPr preferRelativeResize="0"/>
          <p:nvPr/>
        </p:nvPicPr>
        <p:blipFill>
          <a:blip r:embed="rId13">
            <a:alphaModFix/>
          </a:blip>
          <a:stretch>
            <a:fillRect/>
          </a:stretch>
        </p:blipFill>
        <p:spPr>
          <a:xfrm>
            <a:off x="0" y="4298775"/>
            <a:ext cx="2473501" cy="844725"/>
          </a:xfrm>
          <a:prstGeom prst="rect">
            <a:avLst/>
          </a:prstGeom>
          <a:noFill/>
          <a:ln>
            <a:noFill/>
          </a:ln>
        </p:spPr>
      </p:pic>
      <p:sp>
        <p:nvSpPr>
          <p:cNvPr id="10" name="Google Shape;10;p1"/>
          <p:cNvSpPr/>
          <p:nvPr/>
        </p:nvSpPr>
        <p:spPr>
          <a:xfrm>
            <a:off x="-55850" y="-47850"/>
            <a:ext cx="9247800" cy="9813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51548216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pic>
        <p:nvPicPr>
          <p:cNvPr id="9" name="Google Shape;9;p1"/>
          <p:cNvPicPr preferRelativeResize="0"/>
          <p:nvPr/>
        </p:nvPicPr>
        <p:blipFill>
          <a:blip r:embed="rId13">
            <a:alphaModFix/>
          </a:blip>
          <a:stretch>
            <a:fillRect/>
          </a:stretch>
        </p:blipFill>
        <p:spPr>
          <a:xfrm>
            <a:off x="0" y="4298775"/>
            <a:ext cx="2473501" cy="844725"/>
          </a:xfrm>
          <a:prstGeom prst="rect">
            <a:avLst/>
          </a:prstGeom>
          <a:noFill/>
          <a:ln>
            <a:noFill/>
          </a:ln>
        </p:spPr>
      </p:pic>
      <p:sp>
        <p:nvSpPr>
          <p:cNvPr id="10" name="Google Shape;10;p1"/>
          <p:cNvSpPr/>
          <p:nvPr/>
        </p:nvSpPr>
        <p:spPr>
          <a:xfrm>
            <a:off x="-55850" y="-47850"/>
            <a:ext cx="9247800" cy="9813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9676801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hidden="1"/>
          <p:cNvGrpSpPr/>
          <p:nvPr/>
        </p:nvGrpSpPr>
        <p:grpSpPr>
          <a:xfrm>
            <a:off x="0" y="1028700"/>
            <a:ext cx="9144000" cy="685800"/>
            <a:chOff x="0" y="1371600"/>
            <a:chExt cx="9144000" cy="914400"/>
          </a:xfrm>
        </p:grpSpPr>
        <p:cxnSp>
          <p:nvCxnSpPr>
            <p:cNvPr id="15" name="Straight Connector 14"/>
            <p:cNvCxnSpPr/>
            <p:nvPr userDrawn="1"/>
          </p:nvCxnSpPr>
          <p:spPr>
            <a:xfrm>
              <a:off x="0" y="1371601"/>
              <a:ext cx="8229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229600" y="1371600"/>
              <a:ext cx="914400" cy="9144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4" name="Footer Placeholder 113"/>
          <p:cNvSpPr>
            <a:spLocks noGrp="1"/>
          </p:cNvSpPr>
          <p:nvPr>
            <p:ph type="ftr" sz="quarter" idx="3"/>
          </p:nvPr>
        </p:nvSpPr>
        <p:spPr>
          <a:xfrm>
            <a:off x="457200" y="4828103"/>
            <a:ext cx="3581400" cy="262890"/>
          </a:xfrm>
          <a:prstGeom prst="rect">
            <a:avLst/>
          </a:prstGeom>
        </p:spPr>
        <p:txBody>
          <a:bodyPr vert="horz" lIns="91440" tIns="45720" rIns="91440" bIns="45720" rtlCol="0" anchor="ctr"/>
          <a:lstStyle>
            <a:lvl1pPr algn="l">
              <a:defRPr sz="700">
                <a:solidFill>
                  <a:schemeClr val="bg1">
                    <a:lumMod val="65000"/>
                  </a:schemeClr>
                </a:solidFill>
                <a:latin typeface="Arial" panose="020B0604020202020204" pitchFamily="34" charset="0"/>
                <a:cs typeface="Arial" panose="020B0604020202020204" pitchFamily="34" charset="0"/>
              </a:defRPr>
            </a:lvl1pPr>
          </a:lstStyle>
          <a:p>
            <a:pPr>
              <a:buClrTx/>
              <a:buFontTx/>
              <a:buNone/>
            </a:pPr>
            <a:r>
              <a:rPr lang="en-US" kern="1200" dirty="0">
                <a:solidFill>
                  <a:prstClr val="white">
                    <a:lumMod val="65000"/>
                  </a:prstClr>
                </a:solidFill>
                <a:ea typeface="+mn-ea"/>
              </a:rPr>
              <a:t>MTA Engineering Meeting; January 3, 2018</a:t>
            </a:r>
          </a:p>
        </p:txBody>
      </p:sp>
      <p:sp>
        <p:nvSpPr>
          <p:cNvPr id="115" name="Slide Number Placeholder 114"/>
          <p:cNvSpPr>
            <a:spLocks noGrp="1"/>
          </p:cNvSpPr>
          <p:nvPr>
            <p:ph type="sldNum" sz="quarter" idx="4"/>
          </p:nvPr>
        </p:nvSpPr>
        <p:spPr>
          <a:xfrm>
            <a:off x="4343400" y="4828103"/>
            <a:ext cx="457200" cy="262890"/>
          </a:xfrm>
          <a:prstGeom prst="rect">
            <a:avLst/>
          </a:prstGeom>
        </p:spPr>
        <p:txBody>
          <a:bodyPr vert="horz" lIns="91440" tIns="45720" rIns="91440" bIns="45720" rtlCol="0" anchor="ctr"/>
          <a:lstStyle>
            <a:lvl1pPr algn="ctr">
              <a:defRPr sz="1000" b="1">
                <a:solidFill>
                  <a:schemeClr val="bg1">
                    <a:lumMod val="65000"/>
                  </a:schemeClr>
                </a:solidFill>
                <a:latin typeface="Arial" panose="020B0604020202020204" pitchFamily="34" charset="0"/>
                <a:cs typeface="Arial" panose="020B0604020202020204" pitchFamily="34" charset="0"/>
              </a:defRPr>
            </a:lvl1pPr>
          </a:lstStyle>
          <a:p>
            <a:pPr>
              <a:buClrTx/>
              <a:buFontTx/>
              <a:buNone/>
            </a:pPr>
            <a:fld id="{E1506196-7944-4B9F-9437-5530334FE773}" type="slidenum">
              <a:rPr lang="en-US" kern="1200" smtClean="0">
                <a:solidFill>
                  <a:prstClr val="white">
                    <a:lumMod val="65000"/>
                  </a:prstClr>
                </a:solidFill>
                <a:ea typeface="+mn-ea"/>
              </a:rPr>
              <a:pPr>
                <a:buClrTx/>
                <a:buFontTx/>
                <a:buNone/>
              </a:pPr>
              <a:t>‹#›</a:t>
            </a:fld>
            <a:endParaRPr lang="en-US" kern="1200" dirty="0">
              <a:solidFill>
                <a:prstClr val="white">
                  <a:lumMod val="65000"/>
                </a:prstClr>
              </a:solidFill>
              <a:ea typeface="+mn-ea"/>
            </a:endParaRPr>
          </a:p>
        </p:txBody>
      </p:sp>
      <p:sp>
        <p:nvSpPr>
          <p:cNvPr id="3" name="Title Placeholder 2"/>
          <p:cNvSpPr>
            <a:spLocks noGrp="1"/>
          </p:cNvSpPr>
          <p:nvPr>
            <p:ph type="title"/>
          </p:nvPr>
        </p:nvSpPr>
        <p:spPr>
          <a:xfrm>
            <a:off x="457200" y="715208"/>
            <a:ext cx="8229600" cy="370642"/>
          </a:xfrm>
          <a:prstGeom prst="rect">
            <a:avLst/>
          </a:prstGeom>
        </p:spPr>
        <p:txBody>
          <a:bodyPr vert="horz" lIns="91440" tIns="45720" rIns="91440" bIns="45720" rtlCol="0" anchor="b" anchorCtr="0">
            <a:normAutofit/>
          </a:bodyPr>
          <a:lstStyle/>
          <a:p>
            <a:r>
              <a:rPr lang="en-US"/>
              <a:t>Click to edit Master title style</a:t>
            </a:r>
            <a:endParaRPr lang="en-US" dirty="0"/>
          </a:p>
        </p:txBody>
      </p:sp>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4796"/>
          <a:stretch/>
        </p:blipFill>
        <p:spPr>
          <a:xfrm>
            <a:off x="0" y="0"/>
            <a:ext cx="9144000" cy="698129"/>
          </a:xfrm>
          <a:prstGeom prst="rect">
            <a:avLst/>
          </a:prstGeom>
        </p:spPr>
      </p:pic>
      <p:sp>
        <p:nvSpPr>
          <p:cNvPr id="19" name="Rectangle 18"/>
          <p:cNvSpPr/>
          <p:nvPr/>
        </p:nvSpPr>
        <p:spPr>
          <a:xfrm>
            <a:off x="457200" y="4786849"/>
            <a:ext cx="8221980" cy="41255"/>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24459997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hf hdr="0" ftr="0" dt="0"/>
  <p:txStyles>
    <p:titleStyle>
      <a:lvl1pPr algn="l" defTabSz="914400" rtl="0" eaLnBrk="1" latinLnBrk="0" hangingPunct="1">
        <a:spcBef>
          <a:spcPct val="0"/>
        </a:spcBef>
        <a:buNone/>
        <a:defRPr sz="2400" b="1" kern="1200">
          <a:solidFill>
            <a:srgbClr val="7030A0"/>
          </a:solidFill>
          <a:latin typeface="+mj-lt"/>
          <a:ea typeface="+mj-ea"/>
          <a:cs typeface="+mj-cs"/>
        </a:defRPr>
      </a:lvl1pPr>
    </p:titleStyle>
    <p:bodyStyle>
      <a:lvl1pPr marL="274320" indent="-274320" algn="l" defTabSz="914400" rtl="0" eaLnBrk="1" latinLnBrk="0" hangingPunct="1">
        <a:spcBef>
          <a:spcPts val="600"/>
        </a:spcBef>
        <a:buClr>
          <a:srgbClr val="4F1E74"/>
        </a:buClr>
        <a:buSzPct val="80000"/>
        <a:buFont typeface="Monotype Sorts" panose="01010601010101010101" pitchFamily="2" charset="2"/>
        <a:buChar char="u"/>
        <a:defRPr sz="2000" kern="1200">
          <a:solidFill>
            <a:schemeClr val="tx1"/>
          </a:solidFill>
          <a:latin typeface="+mj-lt"/>
          <a:ea typeface="+mn-ea"/>
          <a:cs typeface="+mn-cs"/>
        </a:defRPr>
      </a:lvl1pPr>
      <a:lvl2pPr marL="548640" indent="-228600" algn="l" defTabSz="914400" rtl="0" eaLnBrk="1" latinLnBrk="0" hangingPunct="1">
        <a:spcBef>
          <a:spcPts val="600"/>
        </a:spcBef>
        <a:buClr>
          <a:srgbClr val="7030A0"/>
        </a:buClr>
        <a:buSzPct val="100000"/>
        <a:buFont typeface="Arial" panose="020B0604020202020204" pitchFamily="34" charset="0"/>
        <a:buChar char="•"/>
        <a:defRPr sz="2000" kern="1200">
          <a:solidFill>
            <a:schemeClr val="tx1"/>
          </a:solidFill>
          <a:latin typeface="+mj-lt"/>
          <a:ea typeface="+mn-ea"/>
          <a:cs typeface="+mn-cs"/>
        </a:defRPr>
      </a:lvl2pPr>
      <a:lvl3pPr marL="82296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3pPr>
      <a:lvl4pPr marL="109728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4pPr>
      <a:lvl5pPr marL="1371600" indent="-228600" algn="l" defTabSz="914400" rtl="0" eaLnBrk="1" latinLnBrk="0" hangingPunct="1">
        <a:spcBef>
          <a:spcPts val="100"/>
        </a:spcBef>
        <a:buClr>
          <a:srgbClr val="4F1E74"/>
        </a:buClr>
        <a:buSzPct val="100000"/>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hidden="1"/>
          <p:cNvGrpSpPr/>
          <p:nvPr/>
        </p:nvGrpSpPr>
        <p:grpSpPr>
          <a:xfrm>
            <a:off x="0" y="1028700"/>
            <a:ext cx="9144000" cy="685800"/>
            <a:chOff x="0" y="1371600"/>
            <a:chExt cx="9144000" cy="914400"/>
          </a:xfrm>
        </p:grpSpPr>
        <p:cxnSp>
          <p:nvCxnSpPr>
            <p:cNvPr id="15" name="Straight Connector 14"/>
            <p:cNvCxnSpPr/>
            <p:nvPr userDrawn="1"/>
          </p:nvCxnSpPr>
          <p:spPr>
            <a:xfrm>
              <a:off x="0" y="1371601"/>
              <a:ext cx="8229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229600" y="1371600"/>
              <a:ext cx="914400" cy="9144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4" name="Footer Placeholder 113"/>
          <p:cNvSpPr>
            <a:spLocks noGrp="1"/>
          </p:cNvSpPr>
          <p:nvPr>
            <p:ph type="ftr" sz="quarter" idx="3"/>
          </p:nvPr>
        </p:nvSpPr>
        <p:spPr>
          <a:xfrm>
            <a:off x="457200" y="4828103"/>
            <a:ext cx="3581400" cy="262890"/>
          </a:xfrm>
          <a:prstGeom prst="rect">
            <a:avLst/>
          </a:prstGeom>
        </p:spPr>
        <p:txBody>
          <a:bodyPr vert="horz" lIns="91440" tIns="45720" rIns="91440" bIns="45720" rtlCol="0" anchor="ctr"/>
          <a:lstStyle>
            <a:lvl1pPr algn="l">
              <a:defRPr sz="700">
                <a:solidFill>
                  <a:schemeClr val="bg1">
                    <a:lumMod val="65000"/>
                  </a:schemeClr>
                </a:solidFill>
                <a:latin typeface="Arial" panose="020B0604020202020204" pitchFamily="34" charset="0"/>
                <a:cs typeface="Arial" panose="020B0604020202020204" pitchFamily="34" charset="0"/>
              </a:defRPr>
            </a:lvl1pPr>
          </a:lstStyle>
          <a:p>
            <a:pPr>
              <a:buClrTx/>
              <a:buFontTx/>
              <a:buNone/>
            </a:pPr>
            <a:r>
              <a:rPr lang="en-US" kern="1200" dirty="0">
                <a:solidFill>
                  <a:prstClr val="white">
                    <a:lumMod val="65000"/>
                  </a:prstClr>
                </a:solidFill>
                <a:ea typeface="+mn-ea"/>
              </a:rPr>
              <a:t>MTA Engineering Meeting; January 3, 2018</a:t>
            </a:r>
          </a:p>
        </p:txBody>
      </p:sp>
      <p:sp>
        <p:nvSpPr>
          <p:cNvPr id="115" name="Slide Number Placeholder 114"/>
          <p:cNvSpPr>
            <a:spLocks noGrp="1"/>
          </p:cNvSpPr>
          <p:nvPr>
            <p:ph type="sldNum" sz="quarter" idx="4"/>
          </p:nvPr>
        </p:nvSpPr>
        <p:spPr>
          <a:xfrm>
            <a:off x="4343400" y="4828103"/>
            <a:ext cx="457200" cy="262890"/>
          </a:xfrm>
          <a:prstGeom prst="rect">
            <a:avLst/>
          </a:prstGeom>
        </p:spPr>
        <p:txBody>
          <a:bodyPr vert="horz" lIns="91440" tIns="45720" rIns="91440" bIns="45720" rtlCol="0" anchor="ctr"/>
          <a:lstStyle>
            <a:lvl1pPr algn="ctr">
              <a:defRPr sz="1000" b="1">
                <a:solidFill>
                  <a:schemeClr val="bg1">
                    <a:lumMod val="65000"/>
                  </a:schemeClr>
                </a:solidFill>
                <a:latin typeface="Arial" panose="020B0604020202020204" pitchFamily="34" charset="0"/>
                <a:cs typeface="Arial" panose="020B0604020202020204" pitchFamily="34" charset="0"/>
              </a:defRPr>
            </a:lvl1pPr>
          </a:lstStyle>
          <a:p>
            <a:pPr>
              <a:buClrTx/>
              <a:buFontTx/>
              <a:buNone/>
            </a:pPr>
            <a:fld id="{E1506196-7944-4B9F-9437-5530334FE773}" type="slidenum">
              <a:rPr lang="en-US" kern="1200" smtClean="0">
                <a:solidFill>
                  <a:prstClr val="white">
                    <a:lumMod val="65000"/>
                  </a:prstClr>
                </a:solidFill>
                <a:ea typeface="+mn-ea"/>
              </a:rPr>
              <a:pPr>
                <a:buClrTx/>
                <a:buFontTx/>
                <a:buNone/>
              </a:pPr>
              <a:t>‹#›</a:t>
            </a:fld>
            <a:endParaRPr lang="en-US" kern="1200" dirty="0">
              <a:solidFill>
                <a:prstClr val="white">
                  <a:lumMod val="65000"/>
                </a:prstClr>
              </a:solidFill>
              <a:ea typeface="+mn-ea"/>
            </a:endParaRPr>
          </a:p>
        </p:txBody>
      </p:sp>
      <p:sp>
        <p:nvSpPr>
          <p:cNvPr id="3" name="Title Placeholder 2"/>
          <p:cNvSpPr>
            <a:spLocks noGrp="1"/>
          </p:cNvSpPr>
          <p:nvPr>
            <p:ph type="title"/>
          </p:nvPr>
        </p:nvSpPr>
        <p:spPr>
          <a:xfrm>
            <a:off x="457200" y="715208"/>
            <a:ext cx="8229600" cy="370642"/>
          </a:xfrm>
          <a:prstGeom prst="rect">
            <a:avLst/>
          </a:prstGeom>
        </p:spPr>
        <p:txBody>
          <a:bodyPr vert="horz" lIns="91440" tIns="45720" rIns="91440" bIns="45720" rtlCol="0" anchor="b" anchorCtr="0">
            <a:normAutofit/>
          </a:bodyPr>
          <a:lstStyle/>
          <a:p>
            <a:r>
              <a:rPr lang="en-US"/>
              <a:t>Click to edit Master title style</a:t>
            </a:r>
            <a:endParaRPr lang="en-US" dirty="0"/>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4796"/>
          <a:stretch/>
        </p:blipFill>
        <p:spPr>
          <a:xfrm>
            <a:off x="0" y="0"/>
            <a:ext cx="9144000" cy="698129"/>
          </a:xfrm>
          <a:prstGeom prst="rect">
            <a:avLst/>
          </a:prstGeom>
        </p:spPr>
      </p:pic>
      <p:sp>
        <p:nvSpPr>
          <p:cNvPr id="19" name="Rectangle 18"/>
          <p:cNvSpPr/>
          <p:nvPr/>
        </p:nvSpPr>
        <p:spPr>
          <a:xfrm>
            <a:off x="457200" y="4786849"/>
            <a:ext cx="8221980" cy="41255"/>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15327065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hdr="0" ftr="0" dt="0"/>
  <p:txStyles>
    <p:titleStyle>
      <a:lvl1pPr algn="l" defTabSz="914400" rtl="0" eaLnBrk="1" latinLnBrk="0" hangingPunct="1">
        <a:spcBef>
          <a:spcPct val="0"/>
        </a:spcBef>
        <a:buNone/>
        <a:defRPr sz="2400" b="1" kern="1200">
          <a:solidFill>
            <a:srgbClr val="7030A0"/>
          </a:solidFill>
          <a:latin typeface="+mj-lt"/>
          <a:ea typeface="+mj-ea"/>
          <a:cs typeface="+mj-cs"/>
        </a:defRPr>
      </a:lvl1pPr>
    </p:titleStyle>
    <p:bodyStyle>
      <a:lvl1pPr marL="274320" indent="-274320" algn="l" defTabSz="914400" rtl="0" eaLnBrk="1" latinLnBrk="0" hangingPunct="1">
        <a:spcBef>
          <a:spcPts val="600"/>
        </a:spcBef>
        <a:buClr>
          <a:srgbClr val="4F1E74"/>
        </a:buClr>
        <a:buSzPct val="80000"/>
        <a:buFont typeface="Monotype Sorts" panose="01010601010101010101" pitchFamily="2" charset="2"/>
        <a:buChar char="u"/>
        <a:defRPr sz="2000" kern="1200">
          <a:solidFill>
            <a:schemeClr val="tx1"/>
          </a:solidFill>
          <a:latin typeface="+mj-lt"/>
          <a:ea typeface="+mn-ea"/>
          <a:cs typeface="+mn-cs"/>
        </a:defRPr>
      </a:lvl1pPr>
      <a:lvl2pPr marL="548640" indent="-228600" algn="l" defTabSz="914400" rtl="0" eaLnBrk="1" latinLnBrk="0" hangingPunct="1">
        <a:spcBef>
          <a:spcPts val="600"/>
        </a:spcBef>
        <a:buClr>
          <a:srgbClr val="7030A0"/>
        </a:buClr>
        <a:buSzPct val="100000"/>
        <a:buFont typeface="Arial" panose="020B0604020202020204" pitchFamily="34" charset="0"/>
        <a:buChar char="•"/>
        <a:defRPr sz="2000" kern="1200">
          <a:solidFill>
            <a:schemeClr val="tx1"/>
          </a:solidFill>
          <a:latin typeface="+mj-lt"/>
          <a:ea typeface="+mn-ea"/>
          <a:cs typeface="+mn-cs"/>
        </a:defRPr>
      </a:lvl2pPr>
      <a:lvl3pPr marL="82296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3pPr>
      <a:lvl4pPr marL="109728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4pPr>
      <a:lvl5pPr marL="1371600" indent="-228600" algn="l" defTabSz="914400" rtl="0" eaLnBrk="1" latinLnBrk="0" hangingPunct="1">
        <a:spcBef>
          <a:spcPts val="100"/>
        </a:spcBef>
        <a:buClr>
          <a:srgbClr val="4F1E74"/>
        </a:buClr>
        <a:buSzPct val="100000"/>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hidden="1"/>
          <p:cNvGrpSpPr/>
          <p:nvPr/>
        </p:nvGrpSpPr>
        <p:grpSpPr>
          <a:xfrm>
            <a:off x="0" y="1028700"/>
            <a:ext cx="9144000" cy="685800"/>
            <a:chOff x="0" y="1371600"/>
            <a:chExt cx="9144000" cy="914400"/>
          </a:xfrm>
        </p:grpSpPr>
        <p:cxnSp>
          <p:nvCxnSpPr>
            <p:cNvPr id="15" name="Straight Connector 14"/>
            <p:cNvCxnSpPr/>
            <p:nvPr userDrawn="1"/>
          </p:nvCxnSpPr>
          <p:spPr>
            <a:xfrm>
              <a:off x="0" y="1371601"/>
              <a:ext cx="82296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229600" y="1371600"/>
              <a:ext cx="914400" cy="9144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4" name="Footer Placeholder 113"/>
          <p:cNvSpPr>
            <a:spLocks noGrp="1"/>
          </p:cNvSpPr>
          <p:nvPr>
            <p:ph type="ftr" sz="quarter" idx="3"/>
          </p:nvPr>
        </p:nvSpPr>
        <p:spPr>
          <a:xfrm>
            <a:off x="457200" y="4828103"/>
            <a:ext cx="3581400" cy="262890"/>
          </a:xfrm>
          <a:prstGeom prst="rect">
            <a:avLst/>
          </a:prstGeom>
        </p:spPr>
        <p:txBody>
          <a:bodyPr vert="horz" lIns="91440" tIns="45720" rIns="91440" bIns="45720" rtlCol="0" anchor="ctr"/>
          <a:lstStyle>
            <a:lvl1pPr algn="l">
              <a:defRPr sz="700">
                <a:solidFill>
                  <a:schemeClr val="bg1">
                    <a:lumMod val="65000"/>
                  </a:schemeClr>
                </a:solidFill>
                <a:latin typeface="Arial" panose="020B0604020202020204" pitchFamily="34" charset="0"/>
                <a:cs typeface="Arial" panose="020B0604020202020204" pitchFamily="34" charset="0"/>
              </a:defRPr>
            </a:lvl1pPr>
          </a:lstStyle>
          <a:p>
            <a:pPr>
              <a:buClrTx/>
              <a:buFontTx/>
              <a:buNone/>
            </a:pPr>
            <a:r>
              <a:rPr lang="en-US" kern="1200" dirty="0">
                <a:solidFill>
                  <a:prstClr val="white">
                    <a:lumMod val="65000"/>
                  </a:prstClr>
                </a:solidFill>
                <a:ea typeface="+mn-ea"/>
              </a:rPr>
              <a:t>MTA Engineering Meeting; January 3, 2018</a:t>
            </a:r>
          </a:p>
        </p:txBody>
      </p:sp>
      <p:sp>
        <p:nvSpPr>
          <p:cNvPr id="115" name="Slide Number Placeholder 114"/>
          <p:cNvSpPr>
            <a:spLocks noGrp="1"/>
          </p:cNvSpPr>
          <p:nvPr>
            <p:ph type="sldNum" sz="quarter" idx="4"/>
          </p:nvPr>
        </p:nvSpPr>
        <p:spPr>
          <a:xfrm>
            <a:off x="4343400" y="4828103"/>
            <a:ext cx="457200" cy="262890"/>
          </a:xfrm>
          <a:prstGeom prst="rect">
            <a:avLst/>
          </a:prstGeom>
        </p:spPr>
        <p:txBody>
          <a:bodyPr vert="horz" lIns="91440" tIns="45720" rIns="91440" bIns="45720" rtlCol="0" anchor="ctr"/>
          <a:lstStyle>
            <a:lvl1pPr algn="ctr">
              <a:defRPr sz="1000" b="1">
                <a:solidFill>
                  <a:schemeClr val="bg1">
                    <a:lumMod val="65000"/>
                  </a:schemeClr>
                </a:solidFill>
                <a:latin typeface="Arial" panose="020B0604020202020204" pitchFamily="34" charset="0"/>
                <a:cs typeface="Arial" panose="020B0604020202020204" pitchFamily="34" charset="0"/>
              </a:defRPr>
            </a:lvl1pPr>
          </a:lstStyle>
          <a:p>
            <a:pPr>
              <a:buClrTx/>
              <a:buFontTx/>
              <a:buNone/>
            </a:pPr>
            <a:fld id="{E1506196-7944-4B9F-9437-5530334FE773}" type="slidenum">
              <a:rPr lang="en-US" kern="1200" smtClean="0">
                <a:solidFill>
                  <a:prstClr val="white">
                    <a:lumMod val="65000"/>
                  </a:prstClr>
                </a:solidFill>
                <a:ea typeface="+mn-ea"/>
              </a:rPr>
              <a:pPr>
                <a:buClrTx/>
                <a:buFontTx/>
                <a:buNone/>
              </a:pPr>
              <a:t>‹#›</a:t>
            </a:fld>
            <a:endParaRPr lang="en-US" kern="1200" dirty="0">
              <a:solidFill>
                <a:prstClr val="white">
                  <a:lumMod val="65000"/>
                </a:prstClr>
              </a:solidFill>
              <a:ea typeface="+mn-ea"/>
            </a:endParaRPr>
          </a:p>
        </p:txBody>
      </p:sp>
      <p:sp>
        <p:nvSpPr>
          <p:cNvPr id="3" name="Title Placeholder 2"/>
          <p:cNvSpPr>
            <a:spLocks noGrp="1"/>
          </p:cNvSpPr>
          <p:nvPr>
            <p:ph type="title"/>
          </p:nvPr>
        </p:nvSpPr>
        <p:spPr>
          <a:xfrm>
            <a:off x="457200" y="715208"/>
            <a:ext cx="8229600" cy="370642"/>
          </a:xfrm>
          <a:prstGeom prst="rect">
            <a:avLst/>
          </a:prstGeom>
        </p:spPr>
        <p:txBody>
          <a:bodyPr vert="horz" lIns="91440" tIns="45720" rIns="91440" bIns="45720" rtlCol="0" anchor="b" anchorCtr="0">
            <a:normAutofit/>
          </a:bodyPr>
          <a:lstStyle/>
          <a:p>
            <a:r>
              <a:rPr lang="en-US"/>
              <a:t>Click to edit Master title style</a:t>
            </a:r>
            <a:endParaRPr lang="en-US" dirty="0"/>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4796"/>
          <a:stretch/>
        </p:blipFill>
        <p:spPr>
          <a:xfrm>
            <a:off x="0" y="0"/>
            <a:ext cx="9144000" cy="698129"/>
          </a:xfrm>
          <a:prstGeom prst="rect">
            <a:avLst/>
          </a:prstGeom>
        </p:spPr>
      </p:pic>
      <p:sp>
        <p:nvSpPr>
          <p:cNvPr id="19" name="Rectangle 18"/>
          <p:cNvSpPr/>
          <p:nvPr/>
        </p:nvSpPr>
        <p:spPr>
          <a:xfrm>
            <a:off x="457200" y="4786849"/>
            <a:ext cx="8221980" cy="41255"/>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Tx/>
              <a:buFontTx/>
              <a:buNone/>
            </a:pPr>
            <a:endParaRPr lang="en-US" sz="1800" kern="1200" dirty="0">
              <a:solidFill>
                <a:prstClr val="white"/>
              </a:solidFill>
            </a:endParaRPr>
          </a:p>
        </p:txBody>
      </p:sp>
    </p:spTree>
    <p:extLst>
      <p:ext uri="{BB962C8B-B14F-4D97-AF65-F5344CB8AC3E}">
        <p14:creationId xmlns:p14="http://schemas.microsoft.com/office/powerpoint/2010/main" val="1140364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hf hdr="0" ftr="0" dt="0"/>
  <p:txStyles>
    <p:titleStyle>
      <a:lvl1pPr algn="l" defTabSz="914400" rtl="0" eaLnBrk="1" latinLnBrk="0" hangingPunct="1">
        <a:spcBef>
          <a:spcPct val="0"/>
        </a:spcBef>
        <a:buNone/>
        <a:defRPr sz="2400" b="1" kern="1200">
          <a:solidFill>
            <a:srgbClr val="7030A0"/>
          </a:solidFill>
          <a:latin typeface="+mj-lt"/>
          <a:ea typeface="+mj-ea"/>
          <a:cs typeface="+mj-cs"/>
        </a:defRPr>
      </a:lvl1pPr>
    </p:titleStyle>
    <p:bodyStyle>
      <a:lvl1pPr marL="274320" indent="-274320" algn="l" defTabSz="914400" rtl="0" eaLnBrk="1" latinLnBrk="0" hangingPunct="1">
        <a:spcBef>
          <a:spcPts val="600"/>
        </a:spcBef>
        <a:buClr>
          <a:srgbClr val="4F1E74"/>
        </a:buClr>
        <a:buSzPct val="80000"/>
        <a:buFont typeface="Monotype Sorts" panose="01010601010101010101" pitchFamily="2" charset="2"/>
        <a:buChar char="u"/>
        <a:defRPr sz="2000" kern="1200">
          <a:solidFill>
            <a:schemeClr val="tx1"/>
          </a:solidFill>
          <a:latin typeface="+mj-lt"/>
          <a:ea typeface="+mn-ea"/>
          <a:cs typeface="+mn-cs"/>
        </a:defRPr>
      </a:lvl1pPr>
      <a:lvl2pPr marL="548640" indent="-228600" algn="l" defTabSz="914400" rtl="0" eaLnBrk="1" latinLnBrk="0" hangingPunct="1">
        <a:spcBef>
          <a:spcPts val="600"/>
        </a:spcBef>
        <a:buClr>
          <a:srgbClr val="7030A0"/>
        </a:buClr>
        <a:buSzPct val="100000"/>
        <a:buFont typeface="Arial" panose="020B0604020202020204" pitchFamily="34" charset="0"/>
        <a:buChar char="•"/>
        <a:defRPr sz="2000" kern="1200">
          <a:solidFill>
            <a:schemeClr val="tx1"/>
          </a:solidFill>
          <a:latin typeface="+mj-lt"/>
          <a:ea typeface="+mn-ea"/>
          <a:cs typeface="+mn-cs"/>
        </a:defRPr>
      </a:lvl2pPr>
      <a:lvl3pPr marL="82296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3pPr>
      <a:lvl4pPr marL="109728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4pPr>
      <a:lvl5pPr marL="1371600" indent="-228600" algn="l" defTabSz="914400" rtl="0" eaLnBrk="1" latinLnBrk="0" hangingPunct="1">
        <a:spcBef>
          <a:spcPts val="100"/>
        </a:spcBef>
        <a:buClr>
          <a:srgbClr val="4F1E74"/>
        </a:buClr>
        <a:buSzPct val="100000"/>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9.emf"/><Relationship Id="rId2" Type="http://schemas.openxmlformats.org/officeDocument/2006/relationships/tags" Target="../tags/tag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34.xml"/><Relationship Id="rId4"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0.emf"/><Relationship Id="rId2" Type="http://schemas.openxmlformats.org/officeDocument/2006/relationships/tags" Target="../tags/tag1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34.xml"/><Relationship Id="rId4"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1.emf"/><Relationship Id="rId2" Type="http://schemas.openxmlformats.org/officeDocument/2006/relationships/tags" Target="../tags/tag19.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34.xml"/><Relationship Id="rId4"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12.emf"/><Relationship Id="rId2" Type="http://schemas.openxmlformats.org/officeDocument/2006/relationships/tags" Target="../tags/tag2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Layout" Target="../slideLayouts/slideLayout34.xml"/><Relationship Id="rId4"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hyperlink" Target="mailto:outreach@pltcllc.com" TargetMode="External"/><Relationship Id="rId2" Type="http://schemas.openxmlformats.org/officeDocument/2006/relationships/notesSlide" Target="../notesSlides/notesSlide23.xml"/><Relationship Id="rId1" Type="http://schemas.openxmlformats.org/officeDocument/2006/relationships/slideLayout" Target="../slideLayouts/slideLayout64.xml"/><Relationship Id="rId4" Type="http://schemas.openxmlformats.org/officeDocument/2006/relationships/hyperlink" Target="mailto:outreach@purplelinemd.com"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6.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7.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xml"/><Relationship Id="rId1" Type="http://schemas.openxmlformats.org/officeDocument/2006/relationships/tags" Target="../tags/tag34.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35.xml"/><Relationship Id="rId5" Type="http://schemas.openxmlformats.org/officeDocument/2006/relationships/image" Target="../media/image40.jp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tags" Target="../tags/tag36.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2.xml"/><Relationship Id="rId1" Type="http://schemas.openxmlformats.org/officeDocument/2006/relationships/tags" Target="../tags/tag3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2.xml"/><Relationship Id="rId1" Type="http://schemas.openxmlformats.org/officeDocument/2006/relationships/tags" Target="../tags/tag3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4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41.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4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47.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49.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50.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51.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5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ags" Target="../tags/tag54.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55.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56.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5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5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60.xml"/><Relationship Id="rId1" Type="http://schemas.openxmlformats.org/officeDocument/2006/relationships/tags" Target="../tags/tag59.xml"/></Relationships>
</file>

<file path=ppt/slides/_rels/slide6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62.xml"/><Relationship Id="rId7" Type="http://schemas.openxmlformats.org/officeDocument/2006/relationships/oleObject" Target="../embeddings/oleObject6.bin"/><Relationship Id="rId2" Type="http://schemas.openxmlformats.org/officeDocument/2006/relationships/tags" Target="../tags/tag61.xml"/><Relationship Id="rId1" Type="http://schemas.openxmlformats.org/officeDocument/2006/relationships/vmlDrawing" Target="../drawings/vmlDrawing6.vml"/><Relationship Id="rId6" Type="http://schemas.openxmlformats.org/officeDocument/2006/relationships/slideLayout" Target="../slideLayouts/slideLayout45.xml"/><Relationship Id="rId5" Type="http://schemas.openxmlformats.org/officeDocument/2006/relationships/tags" Target="../tags/tag64.xml"/><Relationship Id="rId4" Type="http://schemas.openxmlformats.org/officeDocument/2006/relationships/tags" Target="../tags/tag63.xml"/></Relationships>
</file>

<file path=ppt/slides/_rels/slide69.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66.xml"/><Relationship Id="rId7" Type="http://schemas.openxmlformats.org/officeDocument/2006/relationships/oleObject" Target="../embeddings/oleObject7.bin"/><Relationship Id="rId2" Type="http://schemas.openxmlformats.org/officeDocument/2006/relationships/tags" Target="../tags/tag65.xml"/><Relationship Id="rId1" Type="http://schemas.openxmlformats.org/officeDocument/2006/relationships/vmlDrawing" Target="../drawings/vmlDrawing7.vml"/><Relationship Id="rId6" Type="http://schemas.openxmlformats.org/officeDocument/2006/relationships/slideLayout" Target="../slideLayouts/slideLayout45.xml"/><Relationship Id="rId5" Type="http://schemas.openxmlformats.org/officeDocument/2006/relationships/tags" Target="../tags/tag68.xml"/><Relationship Id="rId4" Type="http://schemas.openxmlformats.org/officeDocument/2006/relationships/tags" Target="../tags/tag6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tags" Target="../tags/tag70.xml"/><Relationship Id="rId7" Type="http://schemas.openxmlformats.org/officeDocument/2006/relationships/oleObject" Target="../embeddings/oleObject8.bin"/><Relationship Id="rId2" Type="http://schemas.openxmlformats.org/officeDocument/2006/relationships/tags" Target="../tags/tag69.xml"/><Relationship Id="rId1" Type="http://schemas.openxmlformats.org/officeDocument/2006/relationships/vmlDrawing" Target="../drawings/vmlDrawing8.vml"/><Relationship Id="rId6" Type="http://schemas.openxmlformats.org/officeDocument/2006/relationships/slideLayout" Target="../slideLayouts/slideLayout45.xml"/><Relationship Id="rId5" Type="http://schemas.openxmlformats.org/officeDocument/2006/relationships/tags" Target="../tags/tag72.xml"/><Relationship Id="rId4" Type="http://schemas.openxmlformats.org/officeDocument/2006/relationships/tags" Target="../tags/tag71.xml"/></Relationships>
</file>

<file path=ppt/slides/_rels/slide71.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tags" Target="../tags/tag74.xml"/><Relationship Id="rId7" Type="http://schemas.openxmlformats.org/officeDocument/2006/relationships/oleObject" Target="../embeddings/oleObject9.bin"/><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slideLayout" Target="../slideLayouts/slideLayout45.xml"/><Relationship Id="rId5" Type="http://schemas.openxmlformats.org/officeDocument/2006/relationships/tags" Target="../tags/tag76.xml"/><Relationship Id="rId4" Type="http://schemas.openxmlformats.org/officeDocument/2006/relationships/tags" Target="../tags/tag75.xml"/></Relationships>
</file>

<file path=ppt/slides/_rels/slide7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tags" Target="../tags/tag78.xml"/><Relationship Id="rId7" Type="http://schemas.openxmlformats.org/officeDocument/2006/relationships/oleObject" Target="../embeddings/oleObject10.bin"/><Relationship Id="rId2" Type="http://schemas.openxmlformats.org/officeDocument/2006/relationships/tags" Target="../tags/tag77.xml"/><Relationship Id="rId1" Type="http://schemas.openxmlformats.org/officeDocument/2006/relationships/vmlDrawing" Target="../drawings/vmlDrawing10.vml"/><Relationship Id="rId6" Type="http://schemas.openxmlformats.org/officeDocument/2006/relationships/slideLayout" Target="../slideLayouts/slideLayout45.xml"/><Relationship Id="rId5" Type="http://schemas.openxmlformats.org/officeDocument/2006/relationships/tags" Target="../tags/tag80.xml"/><Relationship Id="rId4" Type="http://schemas.openxmlformats.org/officeDocument/2006/relationships/tags" Target="../tags/tag79.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82.xml"/><Relationship Id="rId1" Type="http://schemas.openxmlformats.org/officeDocument/2006/relationships/tags" Target="../tags/tag8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8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8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xml"/><Relationship Id="rId1" Type="http://schemas.openxmlformats.org/officeDocument/2006/relationships/tags" Target="../tags/tag8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tags" Target="../tags/tag8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ags" Target="../tags/tag8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8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4.xml"/><Relationship Id="rId1" Type="http://schemas.openxmlformats.org/officeDocument/2006/relationships/tags" Target="../tags/tag9.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89.xml"/></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11.xml"/><Relationship Id="rId7" Type="http://schemas.openxmlformats.org/officeDocument/2006/relationships/oleObject" Target="../embeddings/oleObject1.bin"/><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notesSlide" Target="../notesSlides/notesSlide8.xml"/><Relationship Id="rId5" Type="http://schemas.openxmlformats.org/officeDocument/2006/relationships/slideLayout" Target="../slideLayouts/slideLayout34.xml"/><Relationship Id="rId4"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5"/>
          <p:cNvSpPr txBox="1">
            <a:spLocks noGrp="1"/>
          </p:cNvSpPr>
          <p:nvPr>
            <p:ph type="ctrTitle"/>
          </p:nvPr>
        </p:nvSpPr>
        <p:spPr>
          <a:xfrm>
            <a:off x="311708" y="7159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PLCC ANNUAL STAKEHOLDER WORKSHOP</a:t>
            </a:r>
            <a:endParaRPr sz="4800"/>
          </a:p>
        </p:txBody>
      </p:sp>
      <p:sp>
        <p:nvSpPr>
          <p:cNvPr id="145" name="Google Shape;145;p35"/>
          <p:cNvSpPr txBox="1">
            <a:spLocks noGrp="1"/>
          </p:cNvSpPr>
          <p:nvPr>
            <p:ph type="subTitle" idx="1"/>
          </p:nvPr>
        </p:nvSpPr>
        <p:spPr>
          <a:xfrm>
            <a:off x="311700" y="2991775"/>
            <a:ext cx="8520600" cy="9830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March 22nd, 2019</a:t>
            </a:r>
            <a:endParaRPr sz="1800" dirty="0"/>
          </a:p>
          <a:p>
            <a:pPr marL="0" lvl="0" indent="0" algn="ctr" rtl="0">
              <a:spcBef>
                <a:spcPts val="0"/>
              </a:spcBef>
              <a:spcAft>
                <a:spcPts val="0"/>
              </a:spcAft>
              <a:buNone/>
            </a:pPr>
            <a:r>
              <a:rPr lang="en" sz="1800" dirty="0"/>
              <a:t>School of </a:t>
            </a:r>
            <a:r>
              <a:rPr lang="en" sz="1800" dirty="0" smtClean="0"/>
              <a:t>Architecture, Planning and Preservation</a:t>
            </a:r>
            <a:endParaRPr sz="1800" dirty="0"/>
          </a:p>
          <a:p>
            <a:pPr marL="0" lvl="0" indent="0" algn="ctr" rtl="0">
              <a:spcBef>
                <a:spcPts val="0"/>
              </a:spcBef>
              <a:spcAft>
                <a:spcPts val="0"/>
              </a:spcAft>
              <a:buNone/>
            </a:pPr>
            <a:r>
              <a:rPr lang="en" sz="1800" dirty="0"/>
              <a:t>University of Maryland, College Park</a:t>
            </a:r>
            <a:endParaRPr sz="1800"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36500"/>
            <a:ext cx="8520600" cy="572700"/>
          </a:xfrm>
        </p:spPr>
        <p:txBody>
          <a:bodyPr/>
          <a:lstStyle/>
          <a:p>
            <a:pPr algn="ctr"/>
            <a:r>
              <a:rPr lang="en-US" sz="3200" b="1" dirty="0" smtClean="0"/>
              <a:t>Right now I am…</a:t>
            </a:r>
            <a:endParaRPr lang="en-US" sz="3200" b="1" dirty="0"/>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3996611747"/>
              </p:ext>
            </p:extLst>
          </p:nvPr>
        </p:nvGraphicFramePr>
        <p:xfrm>
          <a:off x="5328" y="1460500"/>
          <a:ext cx="9052343" cy="2066925"/>
        </p:xfrm>
        <a:graphic>
          <a:graphicData uri="http://schemas.openxmlformats.org/presentationml/2006/ole">
            <mc:AlternateContent xmlns:mc="http://schemas.openxmlformats.org/markup-compatibility/2006">
              <mc:Choice xmlns:v="urn:schemas-microsoft-com:vml" Requires="v">
                <p:oleObj spid="_x0000_s2072" name="Chart" r:id="rId6" imgW="9143977" imgH="2066881" progId="MSGraph.Chart.8">
                  <p:embed followColorScheme="full"/>
                </p:oleObj>
              </mc:Choice>
              <mc:Fallback>
                <p:oleObj name="Chart" r:id="rId6" imgW="9143977" imgH="2066881" progId="MSGraph.Chart.8">
                  <p:embed followColorScheme="full"/>
                  <p:pic>
                    <p:nvPicPr>
                      <p:cNvPr id="0" name=""/>
                      <p:cNvPicPr/>
                      <p:nvPr/>
                    </p:nvPicPr>
                    <p:blipFill>
                      <a:blip r:embed="rId7"/>
                      <a:stretch>
                        <a:fillRect/>
                      </a:stretch>
                    </p:blipFill>
                    <p:spPr>
                      <a:xfrm>
                        <a:off x="5328" y="1460500"/>
                        <a:ext cx="9052343" cy="206692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025944" y="1600200"/>
            <a:ext cx="8229600" cy="4525963"/>
          </a:xfrm>
        </p:spPr>
        <p:txBody>
          <a:bodyPr tIns="45720" bIns="45720">
            <a:noAutofit/>
          </a:bodyPr>
          <a:lstStyle/>
          <a:p>
            <a:pPr>
              <a:lnSpc>
                <a:spcPct val="100000"/>
              </a:lnSpc>
              <a:spcBef>
                <a:spcPct val="20000"/>
              </a:spcBef>
              <a:buFont typeface="Arial"/>
              <a:buAutoNum type="arabicPeriod"/>
            </a:pPr>
            <a:r>
              <a:rPr lang="en-US" sz="2400" dirty="0"/>
              <a:t>Involved with work in the corridor</a:t>
            </a:r>
          </a:p>
          <a:p>
            <a:pPr>
              <a:lnSpc>
                <a:spcPct val="100000"/>
              </a:lnSpc>
              <a:spcBef>
                <a:spcPct val="20000"/>
              </a:spcBef>
              <a:buFont typeface="Arial"/>
              <a:buAutoNum type="arabicPeriod"/>
            </a:pPr>
            <a:r>
              <a:rPr lang="en-US" sz="2400" dirty="0"/>
              <a:t>N</a:t>
            </a:r>
            <a:r>
              <a:rPr lang="en-US" sz="2400" dirty="0" smtClean="0"/>
              <a:t>ot </a:t>
            </a:r>
            <a:r>
              <a:rPr lang="en-US" sz="2400" dirty="0"/>
              <a:t>involved with work in the corridor but I have been</a:t>
            </a:r>
          </a:p>
          <a:p>
            <a:pPr>
              <a:lnSpc>
                <a:spcPct val="100000"/>
              </a:lnSpc>
              <a:spcBef>
                <a:spcPct val="20000"/>
              </a:spcBef>
              <a:buFont typeface="Arial"/>
              <a:buAutoNum type="arabicPeriod"/>
            </a:pPr>
            <a:r>
              <a:rPr lang="en-US" sz="2400" dirty="0"/>
              <a:t>N</a:t>
            </a:r>
            <a:r>
              <a:rPr lang="en-US" sz="2400" dirty="0" smtClean="0"/>
              <a:t>ot involved, but </a:t>
            </a:r>
            <a:r>
              <a:rPr lang="en-US" sz="2400" dirty="0"/>
              <a:t>I plan to be in the near future!</a:t>
            </a:r>
          </a:p>
          <a:p>
            <a:pPr>
              <a:lnSpc>
                <a:spcPct val="100000"/>
              </a:lnSpc>
              <a:spcBef>
                <a:spcPct val="20000"/>
              </a:spcBef>
              <a:buFont typeface="Arial"/>
              <a:buAutoNum type="arabicPeriod"/>
            </a:pPr>
            <a:r>
              <a:rPr lang="en-US" sz="2400" dirty="0"/>
              <a:t>… Purple Line, what’s the Purple Line corridor?</a:t>
            </a:r>
          </a:p>
        </p:txBody>
      </p:sp>
    </p:spTree>
    <p:custDataLst>
      <p:tags r:id="rId2"/>
    </p:custDataLst>
    <p:extLst>
      <p:ext uri="{BB962C8B-B14F-4D97-AF65-F5344CB8AC3E}">
        <p14:creationId xmlns:p14="http://schemas.microsoft.com/office/powerpoint/2010/main" val="206750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6122" y="-125895"/>
            <a:ext cx="8520600" cy="1083325"/>
          </a:xfrm>
        </p:spPr>
        <p:txBody>
          <a:bodyPr/>
          <a:lstStyle/>
          <a:p>
            <a:pPr algn="ctr"/>
            <a:r>
              <a:rPr lang="en-US" b="1" dirty="0"/>
              <a:t>If you are involved in the Purple Line </a:t>
            </a:r>
            <a:r>
              <a:rPr lang="en-US" b="1" dirty="0" smtClean="0"/>
              <a:t/>
            </a:r>
            <a:br>
              <a:rPr lang="en-US" b="1" dirty="0" smtClean="0"/>
            </a:br>
            <a:r>
              <a:rPr lang="en-US" b="1" dirty="0" smtClean="0"/>
              <a:t>Corridor right </a:t>
            </a:r>
            <a:r>
              <a:rPr lang="en-US" b="1" dirty="0"/>
              <a:t>now, are you involved with:</a:t>
            </a:r>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814871513"/>
              </p:ext>
            </p:extLst>
          </p:nvPr>
        </p:nvGraphicFramePr>
        <p:xfrm>
          <a:off x="127000" y="995024"/>
          <a:ext cx="9144000" cy="3819525"/>
        </p:xfrm>
        <a:graphic>
          <a:graphicData uri="http://schemas.openxmlformats.org/presentationml/2006/ole">
            <mc:AlternateContent xmlns:mc="http://schemas.openxmlformats.org/markup-compatibility/2006">
              <mc:Choice xmlns:v="urn:schemas-microsoft-com:vml" Requires="v">
                <p:oleObj spid="_x0000_s3096" name="Chart" r:id="rId6" imgW="9143977" imgH="3819560" progId="MSGraph.Chart.8">
                  <p:embed followColorScheme="full"/>
                </p:oleObj>
              </mc:Choice>
              <mc:Fallback>
                <p:oleObj name="Chart" r:id="rId6" imgW="9143977" imgH="3819560" progId="MSGraph.Chart.8">
                  <p:embed followColorScheme="full"/>
                  <p:pic>
                    <p:nvPicPr>
                      <p:cNvPr id="0" name=""/>
                      <p:cNvPicPr/>
                      <p:nvPr/>
                    </p:nvPicPr>
                    <p:blipFill>
                      <a:blip r:embed="rId7"/>
                      <a:stretch>
                        <a:fillRect/>
                      </a:stretch>
                    </p:blipFill>
                    <p:spPr>
                      <a:xfrm>
                        <a:off x="127000" y="995024"/>
                        <a:ext cx="9144000" cy="381952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397000" y="1003860"/>
            <a:ext cx="8229600" cy="4525963"/>
          </a:xfrm>
        </p:spPr>
        <p:txBody>
          <a:bodyPr tIns="45720" bIns="45720">
            <a:noAutofit/>
          </a:bodyPr>
          <a:lstStyle/>
          <a:p>
            <a:pPr>
              <a:lnSpc>
                <a:spcPct val="100000"/>
              </a:lnSpc>
              <a:spcBef>
                <a:spcPct val="20000"/>
              </a:spcBef>
              <a:buFont typeface="Arial"/>
              <a:buAutoNum type="arabicPeriod"/>
            </a:pPr>
            <a:r>
              <a:rPr lang="en-US" sz="2000" dirty="0"/>
              <a:t>Housing</a:t>
            </a:r>
          </a:p>
          <a:p>
            <a:pPr>
              <a:lnSpc>
                <a:spcPct val="100000"/>
              </a:lnSpc>
              <a:spcBef>
                <a:spcPct val="20000"/>
              </a:spcBef>
              <a:buFont typeface="Arial"/>
              <a:buAutoNum type="arabicPeriod"/>
            </a:pPr>
            <a:r>
              <a:rPr lang="en-US" sz="2000" dirty="0"/>
              <a:t>Small business and small business preservation</a:t>
            </a:r>
          </a:p>
          <a:p>
            <a:pPr>
              <a:lnSpc>
                <a:spcPct val="100000"/>
              </a:lnSpc>
              <a:spcBef>
                <a:spcPct val="20000"/>
              </a:spcBef>
              <a:buFont typeface="Arial"/>
              <a:buAutoNum type="arabicPeriod"/>
            </a:pPr>
            <a:r>
              <a:rPr lang="en-US" sz="2000" dirty="0"/>
              <a:t>Workforce development</a:t>
            </a:r>
          </a:p>
          <a:p>
            <a:pPr>
              <a:lnSpc>
                <a:spcPct val="100000"/>
              </a:lnSpc>
              <a:spcBef>
                <a:spcPct val="20000"/>
              </a:spcBef>
              <a:buFont typeface="Arial"/>
              <a:buAutoNum type="arabicPeriod"/>
            </a:pPr>
            <a:r>
              <a:rPr lang="en-US" sz="2000" dirty="0"/>
              <a:t>Neighborhood preservation</a:t>
            </a:r>
          </a:p>
          <a:p>
            <a:pPr>
              <a:lnSpc>
                <a:spcPct val="100000"/>
              </a:lnSpc>
              <a:spcBef>
                <a:spcPct val="20000"/>
              </a:spcBef>
              <a:buFont typeface="Arial"/>
              <a:buAutoNum type="arabicPeriod"/>
            </a:pPr>
            <a:r>
              <a:rPr lang="en-US" sz="2000" dirty="0"/>
              <a:t>Transit oriented development along the line</a:t>
            </a:r>
          </a:p>
          <a:p>
            <a:pPr>
              <a:lnSpc>
                <a:spcPct val="100000"/>
              </a:lnSpc>
              <a:spcBef>
                <a:spcPct val="20000"/>
              </a:spcBef>
              <a:buFont typeface="Arial"/>
              <a:buAutoNum type="arabicPeriod"/>
            </a:pPr>
            <a:r>
              <a:rPr lang="en-US" sz="2000" dirty="0"/>
              <a:t>Construction of the line</a:t>
            </a:r>
          </a:p>
          <a:p>
            <a:pPr>
              <a:lnSpc>
                <a:spcPct val="100000"/>
              </a:lnSpc>
              <a:spcBef>
                <a:spcPct val="20000"/>
              </a:spcBef>
              <a:buFont typeface="Arial"/>
              <a:buAutoNum type="arabicPeriod"/>
            </a:pPr>
            <a:r>
              <a:rPr lang="en-US" sz="2000" dirty="0"/>
              <a:t>Keeping people informed about Purple Line issues</a:t>
            </a:r>
          </a:p>
          <a:p>
            <a:pPr>
              <a:lnSpc>
                <a:spcPct val="100000"/>
              </a:lnSpc>
              <a:spcBef>
                <a:spcPct val="20000"/>
              </a:spcBef>
              <a:buFont typeface="Arial"/>
              <a:buAutoNum type="arabicPeriod"/>
            </a:pPr>
            <a:r>
              <a:rPr lang="en-US" sz="2000" dirty="0"/>
              <a:t>More than one of the above issues</a:t>
            </a:r>
          </a:p>
          <a:p>
            <a:pPr>
              <a:lnSpc>
                <a:spcPct val="100000"/>
              </a:lnSpc>
              <a:spcBef>
                <a:spcPct val="20000"/>
              </a:spcBef>
              <a:buFont typeface="Arial"/>
              <a:buAutoNum type="arabicPeriod"/>
            </a:pPr>
            <a:r>
              <a:rPr lang="en-US" sz="2000" dirty="0"/>
              <a:t>An issue not in the above list</a:t>
            </a:r>
          </a:p>
          <a:p>
            <a:pPr>
              <a:lnSpc>
                <a:spcPct val="100000"/>
              </a:lnSpc>
              <a:spcBef>
                <a:spcPct val="20000"/>
              </a:spcBef>
              <a:buFont typeface="Arial"/>
              <a:buAutoNum type="arabicPeriod"/>
            </a:pPr>
            <a:r>
              <a:rPr lang="en-US" sz="2000" dirty="0"/>
              <a:t>I am not involved at all currently</a:t>
            </a:r>
          </a:p>
        </p:txBody>
      </p:sp>
    </p:spTree>
    <p:custDataLst>
      <p:tags r:id="rId2"/>
    </p:custDataLst>
    <p:extLst>
      <p:ext uri="{BB962C8B-B14F-4D97-AF65-F5344CB8AC3E}">
        <p14:creationId xmlns:p14="http://schemas.microsoft.com/office/powerpoint/2010/main" val="359019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0781" y="0"/>
            <a:ext cx="8769982" cy="954157"/>
          </a:xfrm>
        </p:spPr>
        <p:txBody>
          <a:bodyPr/>
          <a:lstStyle/>
          <a:p>
            <a:pPr algn="ctr"/>
            <a:r>
              <a:rPr lang="en-US" sz="2400" b="1" dirty="0"/>
              <a:t>What do you see as the most important </a:t>
            </a:r>
            <a:r>
              <a:rPr lang="en-US" sz="2400" b="1" dirty="0" smtClean="0"/>
              <a:t/>
            </a:r>
            <a:br>
              <a:rPr lang="en-US" sz="2400" b="1" dirty="0" smtClean="0"/>
            </a:br>
            <a:r>
              <a:rPr lang="en-US" sz="2400" b="1" u="sng" dirty="0" smtClean="0"/>
              <a:t>challenge</a:t>
            </a:r>
            <a:r>
              <a:rPr lang="en-US" sz="2400" b="1" dirty="0" smtClean="0"/>
              <a:t> </a:t>
            </a:r>
            <a:r>
              <a:rPr lang="en-US" sz="2400" b="1" dirty="0"/>
              <a:t>along the corridor over the next few years?</a:t>
            </a:r>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3565910773"/>
              </p:ext>
            </p:extLst>
          </p:nvPr>
        </p:nvGraphicFramePr>
        <p:xfrm>
          <a:off x="-1" y="1456424"/>
          <a:ext cx="8702859" cy="2924175"/>
        </p:xfrm>
        <a:graphic>
          <a:graphicData uri="http://schemas.openxmlformats.org/presentationml/2006/ole">
            <mc:AlternateContent xmlns:mc="http://schemas.openxmlformats.org/markup-compatibility/2006">
              <mc:Choice xmlns:v="urn:schemas-microsoft-com:vml" Requires="v">
                <p:oleObj spid="_x0000_s4120" name="Chart" r:id="rId6" imgW="9143977" imgH="2924190" progId="MSGraph.Chart.8">
                  <p:embed followColorScheme="full"/>
                </p:oleObj>
              </mc:Choice>
              <mc:Fallback>
                <p:oleObj name="Chart" r:id="rId6" imgW="9143977" imgH="2924190" progId="MSGraph.Chart.8">
                  <p:embed followColorScheme="full"/>
                  <p:pic>
                    <p:nvPicPr>
                      <p:cNvPr id="0" name=""/>
                      <p:cNvPicPr/>
                      <p:nvPr/>
                    </p:nvPicPr>
                    <p:blipFill>
                      <a:blip r:embed="rId7"/>
                      <a:stretch>
                        <a:fillRect/>
                      </a:stretch>
                    </p:blipFill>
                    <p:spPr>
                      <a:xfrm>
                        <a:off x="-1" y="1456424"/>
                        <a:ext cx="8702859" cy="29241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579475" y="1506070"/>
            <a:ext cx="8676932" cy="4123991"/>
          </a:xfrm>
        </p:spPr>
        <p:txBody>
          <a:bodyPr tIns="45720" bIns="45720">
            <a:noAutofit/>
          </a:bodyPr>
          <a:lstStyle/>
          <a:p>
            <a:pPr>
              <a:lnSpc>
                <a:spcPct val="100000"/>
              </a:lnSpc>
              <a:spcBef>
                <a:spcPct val="20000"/>
              </a:spcBef>
              <a:buFont typeface="Arial"/>
              <a:buAutoNum type="arabicPeriod"/>
            </a:pPr>
            <a:r>
              <a:rPr lang="en-US" dirty="0"/>
              <a:t>Preserving the affordability of housing</a:t>
            </a:r>
          </a:p>
          <a:p>
            <a:pPr>
              <a:lnSpc>
                <a:spcPct val="100000"/>
              </a:lnSpc>
              <a:spcBef>
                <a:spcPct val="20000"/>
              </a:spcBef>
              <a:buFont typeface="Arial"/>
              <a:buAutoNum type="arabicPeriod"/>
            </a:pPr>
            <a:r>
              <a:rPr lang="en-US" dirty="0"/>
              <a:t>Keeping residents and families from getting displaced</a:t>
            </a:r>
          </a:p>
          <a:p>
            <a:pPr>
              <a:lnSpc>
                <a:spcPct val="100000"/>
              </a:lnSpc>
              <a:spcBef>
                <a:spcPct val="20000"/>
              </a:spcBef>
              <a:buFont typeface="Arial"/>
              <a:buAutoNum type="arabicPeriod"/>
            </a:pPr>
            <a:r>
              <a:rPr lang="en-US" dirty="0"/>
              <a:t>Helping business </a:t>
            </a:r>
            <a:r>
              <a:rPr lang="en-US" dirty="0" smtClean="0"/>
              <a:t>owners </a:t>
            </a:r>
            <a:r>
              <a:rPr lang="en-US" dirty="0"/>
              <a:t>survive during construction? </a:t>
            </a:r>
          </a:p>
          <a:p>
            <a:pPr>
              <a:lnSpc>
                <a:spcPct val="100000"/>
              </a:lnSpc>
              <a:spcBef>
                <a:spcPct val="20000"/>
              </a:spcBef>
              <a:buFont typeface="Arial"/>
              <a:buAutoNum type="arabicPeriod"/>
            </a:pPr>
            <a:r>
              <a:rPr lang="en-US" dirty="0"/>
              <a:t>Losing the unique character of </a:t>
            </a:r>
            <a:r>
              <a:rPr lang="en-US" dirty="0" smtClean="0"/>
              <a:t>current </a:t>
            </a:r>
            <a:r>
              <a:rPr lang="en-US" dirty="0"/>
              <a:t>neighborhoods along the line</a:t>
            </a:r>
          </a:p>
          <a:p>
            <a:pPr marL="571500" indent="-457200">
              <a:lnSpc>
                <a:spcPct val="100000"/>
              </a:lnSpc>
              <a:spcBef>
                <a:spcPct val="20000"/>
              </a:spcBef>
              <a:buFont typeface="+mj-lt"/>
              <a:buAutoNum type="arabicPeriod"/>
            </a:pPr>
            <a:r>
              <a:rPr lang="en-US" dirty="0" smtClean="0"/>
              <a:t>Supporting </a:t>
            </a:r>
            <a:r>
              <a:rPr lang="en-US" dirty="0"/>
              <a:t>residents in </a:t>
            </a:r>
            <a:r>
              <a:rPr lang="en-US" dirty="0" smtClean="0"/>
              <a:t>getting </a:t>
            </a:r>
            <a:r>
              <a:rPr lang="en-US" dirty="0"/>
              <a:t>good jobs during and after </a:t>
            </a:r>
            <a:r>
              <a:rPr lang="en-US" dirty="0" smtClean="0"/>
              <a:t>construction</a:t>
            </a:r>
            <a:endParaRPr lang="en-US" dirty="0"/>
          </a:p>
          <a:p>
            <a:pPr marL="571500" indent="-457200">
              <a:lnSpc>
                <a:spcPct val="100000"/>
              </a:lnSpc>
              <a:spcBef>
                <a:spcPct val="20000"/>
              </a:spcBef>
              <a:buFont typeface="+mj-lt"/>
              <a:buAutoNum type="arabicPeriod"/>
            </a:pPr>
            <a:r>
              <a:rPr lang="en-US" dirty="0"/>
              <a:t>Attracting new amenities that are currently lacking in </a:t>
            </a:r>
            <a:r>
              <a:rPr lang="en-US" dirty="0" smtClean="0"/>
              <a:t>parts </a:t>
            </a:r>
            <a:r>
              <a:rPr lang="en-US" dirty="0"/>
              <a:t>of the corridor</a:t>
            </a:r>
          </a:p>
          <a:p>
            <a:pPr marL="571500" indent="-457200">
              <a:lnSpc>
                <a:spcPct val="100000"/>
              </a:lnSpc>
              <a:spcBef>
                <a:spcPct val="20000"/>
              </a:spcBef>
              <a:buFont typeface="+mj-lt"/>
              <a:buAutoNum type="arabicPeriod"/>
            </a:pPr>
            <a:r>
              <a:rPr lang="en-US" dirty="0"/>
              <a:t>Ensuring our neighborhoods become more walkable, </a:t>
            </a:r>
            <a:r>
              <a:rPr lang="en-US" dirty="0" err="1"/>
              <a:t>bikeable</a:t>
            </a:r>
            <a:r>
              <a:rPr lang="en-US" dirty="0"/>
              <a:t> and </a:t>
            </a:r>
            <a:r>
              <a:rPr lang="en-US" dirty="0" smtClean="0"/>
              <a:t>accessible</a:t>
            </a:r>
          </a:p>
          <a:p>
            <a:pPr marL="571500" indent="-457200">
              <a:lnSpc>
                <a:spcPct val="100000"/>
              </a:lnSpc>
              <a:spcBef>
                <a:spcPct val="20000"/>
              </a:spcBef>
              <a:buFont typeface="+mj-lt"/>
              <a:buAutoNum type="arabicPeriod"/>
            </a:pPr>
            <a:r>
              <a:rPr lang="en-US" dirty="0"/>
              <a:t>Some other option not listed </a:t>
            </a:r>
            <a:r>
              <a:rPr lang="en-US" dirty="0" smtClean="0"/>
              <a:t>here</a:t>
            </a:r>
            <a:endParaRPr lang="en-US" dirty="0"/>
          </a:p>
        </p:txBody>
      </p:sp>
    </p:spTree>
    <p:custDataLst>
      <p:tags r:id="rId2"/>
    </p:custDataLst>
    <p:extLst>
      <p:ext uri="{BB962C8B-B14F-4D97-AF65-F5344CB8AC3E}">
        <p14:creationId xmlns:p14="http://schemas.microsoft.com/office/powerpoint/2010/main" val="116038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 y="-14109"/>
            <a:ext cx="8977800" cy="893721"/>
          </a:xfrm>
        </p:spPr>
        <p:txBody>
          <a:bodyPr/>
          <a:lstStyle/>
          <a:p>
            <a:pPr algn="ctr"/>
            <a:r>
              <a:rPr lang="en-US" sz="2400" b="1" dirty="0"/>
              <a:t>What </a:t>
            </a:r>
            <a:r>
              <a:rPr lang="en-US" sz="2400" b="1" u="sng" dirty="0"/>
              <a:t>opportunity</a:t>
            </a:r>
            <a:r>
              <a:rPr lang="en-US" sz="2400" b="1" dirty="0"/>
              <a:t> do you anticipate that the </a:t>
            </a:r>
            <a:r>
              <a:rPr lang="en-US" sz="2400" b="1" dirty="0" smtClean="0"/>
              <a:t/>
            </a:r>
            <a:br>
              <a:rPr lang="en-US" sz="2400" b="1" dirty="0" smtClean="0"/>
            </a:br>
            <a:r>
              <a:rPr lang="en-US" sz="2400" b="1" dirty="0" smtClean="0"/>
              <a:t>Purple </a:t>
            </a:r>
            <a:r>
              <a:rPr lang="en-US" sz="2400" b="1" dirty="0"/>
              <a:t>Line will provide that you’re most </a:t>
            </a:r>
            <a:r>
              <a:rPr lang="en-US" sz="2400" b="1" dirty="0" smtClean="0"/>
              <a:t>excited about?</a:t>
            </a:r>
            <a:endParaRPr lang="en-US" sz="2400" b="1" dirty="0"/>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795619440"/>
              </p:ext>
            </p:extLst>
          </p:nvPr>
        </p:nvGraphicFramePr>
        <p:xfrm>
          <a:off x="-13189" y="1353020"/>
          <a:ext cx="8716963" cy="3219450"/>
        </p:xfrm>
        <a:graphic>
          <a:graphicData uri="http://schemas.openxmlformats.org/presentationml/2006/ole">
            <mc:AlternateContent xmlns:mc="http://schemas.openxmlformats.org/markup-compatibility/2006">
              <mc:Choice xmlns:v="urn:schemas-microsoft-com:vml" Requires="v">
                <p:oleObj spid="_x0000_s5144" name="Chart" r:id="rId6" imgW="9143977" imgH="3219498" progId="MSGraph.Chart.8">
                  <p:embed followColorScheme="full"/>
                </p:oleObj>
              </mc:Choice>
              <mc:Fallback>
                <p:oleObj name="Chart" r:id="rId6" imgW="9143977" imgH="3219498" progId="MSGraph.Chart.8">
                  <p:embed followColorScheme="full"/>
                  <p:pic>
                    <p:nvPicPr>
                      <p:cNvPr id="0" name=""/>
                      <p:cNvPicPr/>
                      <p:nvPr/>
                    </p:nvPicPr>
                    <p:blipFill>
                      <a:blip r:embed="rId7"/>
                      <a:stretch>
                        <a:fillRect/>
                      </a:stretch>
                    </p:blipFill>
                    <p:spPr>
                      <a:xfrm>
                        <a:off x="-13189" y="1353020"/>
                        <a:ext cx="8716963" cy="321945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729669" y="1454620"/>
            <a:ext cx="8957365" cy="4525963"/>
          </a:xfrm>
        </p:spPr>
        <p:txBody>
          <a:bodyPr tIns="45720" bIns="45720">
            <a:noAutofit/>
          </a:bodyPr>
          <a:lstStyle/>
          <a:p>
            <a:pPr>
              <a:lnSpc>
                <a:spcPct val="100000"/>
              </a:lnSpc>
              <a:spcBef>
                <a:spcPct val="20000"/>
              </a:spcBef>
              <a:buFont typeface="Arial"/>
              <a:buAutoNum type="arabicPeriod"/>
            </a:pPr>
            <a:r>
              <a:rPr lang="en-US" sz="2000" dirty="0"/>
              <a:t>Moving more easily to jobs along the corridor</a:t>
            </a:r>
          </a:p>
          <a:p>
            <a:pPr>
              <a:lnSpc>
                <a:spcPct val="100000"/>
              </a:lnSpc>
              <a:spcBef>
                <a:spcPct val="20000"/>
              </a:spcBef>
              <a:buFont typeface="Arial"/>
              <a:buAutoNum type="arabicPeriod"/>
            </a:pPr>
            <a:r>
              <a:rPr lang="en-US" sz="2000" dirty="0"/>
              <a:t>New vibrancy at many of the Purple Line stations</a:t>
            </a:r>
          </a:p>
          <a:p>
            <a:pPr>
              <a:lnSpc>
                <a:spcPct val="100000"/>
              </a:lnSpc>
              <a:spcBef>
                <a:spcPct val="20000"/>
              </a:spcBef>
              <a:buFont typeface="Arial"/>
              <a:buAutoNum type="arabicPeriod"/>
            </a:pPr>
            <a:r>
              <a:rPr lang="en-US" sz="2000" dirty="0"/>
              <a:t>Great access to amenities for residents and workers in the corridor</a:t>
            </a:r>
          </a:p>
          <a:p>
            <a:pPr>
              <a:lnSpc>
                <a:spcPct val="100000"/>
              </a:lnSpc>
              <a:spcBef>
                <a:spcPct val="20000"/>
              </a:spcBef>
              <a:buFont typeface="Arial"/>
              <a:buAutoNum type="arabicPeriod"/>
            </a:pPr>
            <a:r>
              <a:rPr lang="en-US" sz="2000" dirty="0" smtClean="0"/>
              <a:t>The </a:t>
            </a:r>
            <a:r>
              <a:rPr lang="en-US" sz="2000" dirty="0" err="1" smtClean="0"/>
              <a:t>placemaking</a:t>
            </a:r>
            <a:r>
              <a:rPr lang="en-US" sz="2000" dirty="0" smtClean="0"/>
              <a:t> we can do at the station areas </a:t>
            </a:r>
            <a:r>
              <a:rPr lang="en-US" sz="2000" dirty="0"/>
              <a:t>I most love</a:t>
            </a:r>
          </a:p>
          <a:p>
            <a:pPr>
              <a:lnSpc>
                <a:spcPct val="100000"/>
              </a:lnSpc>
              <a:spcBef>
                <a:spcPct val="20000"/>
              </a:spcBef>
              <a:buFont typeface="Arial"/>
              <a:buAutoNum type="arabicPeriod"/>
            </a:pPr>
            <a:r>
              <a:rPr lang="en-US" sz="2000" dirty="0" smtClean="0"/>
              <a:t>Creating jobs </a:t>
            </a:r>
            <a:r>
              <a:rPr lang="en-US" sz="2000" dirty="0"/>
              <a:t>along the </a:t>
            </a:r>
            <a:r>
              <a:rPr lang="en-US" sz="2000" dirty="0" smtClean="0"/>
              <a:t>corridor</a:t>
            </a:r>
          </a:p>
          <a:p>
            <a:pPr>
              <a:lnSpc>
                <a:spcPct val="100000"/>
              </a:lnSpc>
              <a:spcBef>
                <a:spcPct val="20000"/>
              </a:spcBef>
              <a:buFont typeface="Arial"/>
              <a:buAutoNum type="arabicPeriod"/>
            </a:pPr>
            <a:r>
              <a:rPr lang="en-US" sz="2000" dirty="0" smtClean="0"/>
              <a:t>New or expanded opportunities for existing and new business owners</a:t>
            </a:r>
          </a:p>
          <a:p>
            <a:pPr>
              <a:lnSpc>
                <a:spcPct val="100000"/>
              </a:lnSpc>
              <a:spcBef>
                <a:spcPct val="20000"/>
              </a:spcBef>
              <a:buFont typeface="Arial"/>
              <a:buAutoNum type="arabicPeriod"/>
            </a:pPr>
            <a:r>
              <a:rPr lang="en-US" sz="2000" dirty="0" smtClean="0"/>
              <a:t>Access to educational opportunities</a:t>
            </a:r>
            <a:endParaRPr lang="en-US" sz="2000" dirty="0"/>
          </a:p>
          <a:p>
            <a:pPr>
              <a:lnSpc>
                <a:spcPct val="100000"/>
              </a:lnSpc>
              <a:spcBef>
                <a:spcPct val="20000"/>
              </a:spcBef>
              <a:buFont typeface="Arial"/>
              <a:buAutoNum type="arabicPeriod"/>
            </a:pPr>
            <a:r>
              <a:rPr lang="en-US" sz="2000" dirty="0" smtClean="0"/>
              <a:t>Some other option not listed here</a:t>
            </a:r>
            <a:endParaRPr lang="en-US" sz="2000" dirty="0"/>
          </a:p>
        </p:txBody>
      </p:sp>
    </p:spTree>
    <p:custDataLst>
      <p:tags r:id="rId2"/>
    </p:custDataLst>
    <p:extLst>
      <p:ext uri="{BB962C8B-B14F-4D97-AF65-F5344CB8AC3E}">
        <p14:creationId xmlns:p14="http://schemas.microsoft.com/office/powerpoint/2010/main" val="324725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2"/>
          <p:cNvSpPr txBox="1">
            <a:spLocks noGrp="1"/>
          </p:cNvSpPr>
          <p:nvPr>
            <p:ph type="ctrTitle"/>
          </p:nvPr>
        </p:nvSpPr>
        <p:spPr>
          <a:xfrm>
            <a:off x="311708" y="162860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Updates about the </a:t>
            </a:r>
            <a:endParaRPr/>
          </a:p>
          <a:p>
            <a:pPr marL="0" lvl="0" indent="0" algn="ctr" rtl="0">
              <a:spcBef>
                <a:spcPts val="0"/>
              </a:spcBef>
              <a:spcAft>
                <a:spcPts val="0"/>
              </a:spcAft>
              <a:buNone/>
            </a:pPr>
            <a:r>
              <a:rPr lang="en"/>
              <a:t>Purple Line</a:t>
            </a:r>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 y="12470"/>
            <a:ext cx="9143244" cy="5120216"/>
          </a:xfrm>
          <a:prstGeom prst="rect">
            <a:avLst/>
          </a:prstGeom>
        </p:spPr>
      </p:pic>
      <p:sp>
        <p:nvSpPr>
          <p:cNvPr id="2" name="Title 1"/>
          <p:cNvSpPr>
            <a:spLocks noGrp="1"/>
          </p:cNvSpPr>
          <p:nvPr>
            <p:ph type="ctrTitle"/>
          </p:nvPr>
        </p:nvSpPr>
        <p:spPr>
          <a:xfrm>
            <a:off x="381000" y="1493960"/>
            <a:ext cx="8839200" cy="711453"/>
          </a:xfrm>
        </p:spPr>
        <p:txBody>
          <a:bodyPr>
            <a:normAutofit fontScale="90000"/>
          </a:bodyPr>
          <a:lstStyle/>
          <a:p>
            <a:pPr algn="ctr"/>
            <a:r>
              <a:rPr lang="en-US" sz="2900" dirty="0"/>
              <a:t/>
            </a:r>
            <a:br>
              <a:rPr lang="en-US" sz="2900" dirty="0"/>
            </a:br>
            <a:r>
              <a:rPr lang="en-US" sz="1800" dirty="0"/>
              <a:t/>
            </a:r>
            <a:br>
              <a:rPr lang="en-US" sz="1800" dirty="0"/>
            </a:br>
            <a:r>
              <a:rPr lang="en-US" sz="4400" dirty="0"/>
              <a:t>Purple Line Update</a:t>
            </a:r>
            <a:r>
              <a:rPr lang="en-US" sz="3600" dirty="0"/>
              <a:t/>
            </a:r>
            <a:br>
              <a:rPr lang="en-US" sz="3600" dirty="0"/>
            </a:br>
            <a:r>
              <a:rPr lang="en-US" sz="3100" dirty="0"/>
              <a:t>March 22, 2019</a:t>
            </a:r>
            <a:endParaRPr lang="en-US" sz="3100" b="1" dirty="0"/>
          </a:p>
        </p:txBody>
      </p:sp>
      <p:sp>
        <p:nvSpPr>
          <p:cNvPr id="6" name="Title 1">
            <a:extLst>
              <a:ext uri="{FF2B5EF4-FFF2-40B4-BE49-F238E27FC236}">
                <a16:creationId xmlns:a16="http://schemas.microsoft.com/office/drawing/2014/main" id="{A2224604-781A-445F-AC09-7E6D994CAB09}"/>
              </a:ext>
            </a:extLst>
          </p:cNvPr>
          <p:cNvSpPr txBox="1">
            <a:spLocks/>
          </p:cNvSpPr>
          <p:nvPr/>
        </p:nvSpPr>
        <p:spPr>
          <a:xfrm>
            <a:off x="167905" y="2097359"/>
            <a:ext cx="8936767" cy="2266823"/>
          </a:xfrm>
          <a:prstGeom prst="rect">
            <a:avLst/>
          </a:prstGeom>
        </p:spPr>
        <p:txBody>
          <a:bodyPr>
            <a:normAutofit fontScale="25000" lnSpcReduction="20000"/>
          </a:bodyPr>
          <a:lstStyle>
            <a:lvl1pPr>
              <a:defRPr>
                <a:latin typeface="+mj-lt"/>
                <a:ea typeface="+mj-ea"/>
                <a:cs typeface="+mj-cs"/>
              </a:defRPr>
            </a:lvl1pPr>
          </a:lstStyle>
          <a:p>
            <a:pPr algn="ctr" defTabSz="457200">
              <a:lnSpc>
                <a:spcPct val="120000"/>
              </a:lnSpc>
              <a:buClrTx/>
              <a:buFontTx/>
              <a:buNone/>
            </a:pPr>
            <a:endParaRPr lang="en-US" sz="4000" b="1" dirty="0">
              <a:solidFill>
                <a:prstClr val="black"/>
              </a:solidFill>
            </a:endParaRPr>
          </a:p>
          <a:p>
            <a:pPr algn="ctr" defTabSz="457200">
              <a:lnSpc>
                <a:spcPct val="120000"/>
              </a:lnSpc>
              <a:buClrTx/>
              <a:buFontTx/>
              <a:buNone/>
            </a:pPr>
            <a:r>
              <a:rPr lang="en-US" sz="8000" b="1" dirty="0" smtClean="0">
                <a:solidFill>
                  <a:prstClr val="black"/>
                </a:solidFill>
              </a:rPr>
              <a:t>Mike Madden</a:t>
            </a:r>
            <a:endParaRPr lang="en-US" sz="8000" b="1" dirty="0">
              <a:solidFill>
                <a:prstClr val="black"/>
              </a:solidFill>
            </a:endParaRPr>
          </a:p>
          <a:p>
            <a:pPr algn="ctr" defTabSz="457200">
              <a:lnSpc>
                <a:spcPct val="120000"/>
              </a:lnSpc>
              <a:buClrTx/>
              <a:buFontTx/>
              <a:buNone/>
            </a:pPr>
            <a:r>
              <a:rPr lang="en-US" sz="7200" dirty="0" smtClean="0">
                <a:solidFill>
                  <a:prstClr val="black"/>
                </a:solidFill>
              </a:rPr>
              <a:t>Deputy Project Director </a:t>
            </a:r>
          </a:p>
          <a:p>
            <a:pPr algn="ctr" defTabSz="457200">
              <a:lnSpc>
                <a:spcPct val="120000"/>
              </a:lnSpc>
              <a:buClrTx/>
              <a:buFontTx/>
              <a:buNone/>
            </a:pPr>
            <a:r>
              <a:rPr lang="en-US" sz="7200" dirty="0" smtClean="0">
                <a:solidFill>
                  <a:prstClr val="black"/>
                </a:solidFill>
              </a:rPr>
              <a:t>Maryland </a:t>
            </a:r>
            <a:r>
              <a:rPr lang="en-US" sz="7200" dirty="0">
                <a:solidFill>
                  <a:prstClr val="black"/>
                </a:solidFill>
              </a:rPr>
              <a:t>Department of Transportation Maryland Transit Administration</a:t>
            </a:r>
          </a:p>
          <a:p>
            <a:pPr algn="ctr" defTabSz="457200">
              <a:lnSpc>
                <a:spcPct val="120000"/>
              </a:lnSpc>
              <a:buClrTx/>
              <a:buFontTx/>
              <a:buNone/>
            </a:pPr>
            <a:endParaRPr lang="en-US" sz="4400" b="1" dirty="0">
              <a:solidFill>
                <a:prstClr val="black"/>
              </a:solidFill>
            </a:endParaRPr>
          </a:p>
          <a:p>
            <a:pPr algn="ctr" defTabSz="457200">
              <a:lnSpc>
                <a:spcPct val="120000"/>
              </a:lnSpc>
              <a:buClrTx/>
              <a:buFontTx/>
              <a:buNone/>
            </a:pPr>
            <a:r>
              <a:rPr lang="en-US" sz="8000" b="1" dirty="0">
                <a:solidFill>
                  <a:prstClr val="black"/>
                </a:solidFill>
              </a:rPr>
              <a:t>Fred Craig</a:t>
            </a:r>
          </a:p>
          <a:p>
            <a:pPr algn="ctr" defTabSz="457200">
              <a:lnSpc>
                <a:spcPct val="120000"/>
              </a:lnSpc>
              <a:buClrTx/>
              <a:buFontTx/>
              <a:buNone/>
            </a:pPr>
            <a:r>
              <a:rPr lang="en-US" sz="7200" dirty="0">
                <a:solidFill>
                  <a:prstClr val="black"/>
                </a:solidFill>
              </a:rPr>
              <a:t>Chief Executive Officer, Purple Line Transit Partners</a:t>
            </a:r>
          </a:p>
          <a:p>
            <a:pPr defTabSz="457200">
              <a:lnSpc>
                <a:spcPct val="120000"/>
              </a:lnSpc>
              <a:buClrTx/>
              <a:buFontTx/>
              <a:buNone/>
            </a:pPr>
            <a:endParaRPr lang="en-US" sz="2600" dirty="0">
              <a:solidFill>
                <a:prstClr val="black"/>
              </a:solidFill>
            </a:endParaRPr>
          </a:p>
          <a:p>
            <a:pPr defTabSz="457200">
              <a:lnSpc>
                <a:spcPct val="120000"/>
              </a:lnSpc>
              <a:buClrTx/>
              <a:buFontTx/>
              <a:buNone/>
            </a:pPr>
            <a:r>
              <a:rPr lang="en-US" sz="1800" dirty="0">
                <a:solidFill>
                  <a:sysClr val="windowText" lastClr="000000"/>
                </a:solidFill>
              </a:rPr>
              <a:t/>
            </a:r>
            <a:br>
              <a:rPr lang="en-US" sz="1800" dirty="0">
                <a:solidFill>
                  <a:sysClr val="windowText" lastClr="000000"/>
                </a:solidFill>
              </a:rPr>
            </a:br>
            <a:endParaRPr lang="en-US" sz="1800" dirty="0">
              <a:solidFill>
                <a:sysClr val="windowText" lastClr="000000"/>
              </a:solidFill>
            </a:endParaRPr>
          </a:p>
        </p:txBody>
      </p:sp>
      <p:sp>
        <p:nvSpPr>
          <p:cNvPr id="7" name="TextBox 6">
            <a:extLst>
              <a:ext uri="{FF2B5EF4-FFF2-40B4-BE49-F238E27FC236}">
                <a16:creationId xmlns:a16="http://schemas.microsoft.com/office/drawing/2014/main" id="{17770395-95A3-4D78-A237-E2C320D87B93}"/>
              </a:ext>
            </a:extLst>
          </p:cNvPr>
          <p:cNvSpPr txBox="1"/>
          <p:nvPr/>
        </p:nvSpPr>
        <p:spPr>
          <a:xfrm>
            <a:off x="207234" y="618327"/>
            <a:ext cx="8740877" cy="460887"/>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Autofit/>
          </a:bodyPr>
          <a:lstStyle/>
          <a:p>
            <a:pPr algn="ctr" defTabSz="457200">
              <a:buClrTx/>
              <a:buFontTx/>
              <a:buNone/>
            </a:pPr>
            <a:r>
              <a:rPr lang="en-US" sz="2800" b="1" kern="1200" dirty="0">
                <a:solidFill>
                  <a:srgbClr val="7030A0"/>
                </a:solidFill>
                <a:latin typeface="Arial"/>
              </a:rPr>
              <a:t>Purple Line Corridor Coalition </a:t>
            </a:r>
          </a:p>
          <a:p>
            <a:pPr algn="ctr" defTabSz="457200">
              <a:buClrTx/>
              <a:buFontTx/>
              <a:buNone/>
            </a:pPr>
            <a:r>
              <a:rPr lang="en-US" sz="2800" b="1" kern="1200" dirty="0">
                <a:solidFill>
                  <a:srgbClr val="7030A0"/>
                </a:solidFill>
                <a:latin typeface="Arial"/>
              </a:rPr>
              <a:t>Stakeholder Workshop</a:t>
            </a:r>
            <a:endParaRPr lang="en-US" sz="2200" kern="1200" dirty="0">
              <a:solidFill>
                <a:srgbClr val="7030A0"/>
              </a:solidFill>
              <a:latin typeface="Arial"/>
            </a:endParaRPr>
          </a:p>
        </p:txBody>
      </p:sp>
      <p:sp>
        <p:nvSpPr>
          <p:cNvPr id="5" name="Slide Number Placeholder 4">
            <a:extLst>
              <a:ext uri="{FF2B5EF4-FFF2-40B4-BE49-F238E27FC236}">
                <a16:creationId xmlns:a16="http://schemas.microsoft.com/office/drawing/2014/main" id="{EE43E2A0-57B4-4275-8143-683DB926567F}"/>
              </a:ext>
            </a:extLst>
          </p:cNvPr>
          <p:cNvSpPr>
            <a:spLocks noGrp="1"/>
          </p:cNvSpPr>
          <p:nvPr>
            <p:ph type="sldNum" sz="quarter" idx="12"/>
          </p:nvPr>
        </p:nvSpPr>
        <p:spPr/>
        <p:txBody>
          <a:bodyPr/>
          <a:lstStyle/>
          <a:p>
            <a:fld id="{03B5F81D-A5C8-AA48-86C6-89C7EAE1C902}" type="slidenum">
              <a:rPr lang="en-US" smtClean="0">
                <a:solidFill>
                  <a:prstClr val="white">
                    <a:lumMod val="65000"/>
                  </a:prstClr>
                </a:solidFill>
              </a:rPr>
              <a:pPr/>
              <a:t>15</a:t>
            </a:fld>
            <a:endParaRPr lang="en-US" dirty="0">
              <a:solidFill>
                <a:prstClr val="white">
                  <a:lumMod val="65000"/>
                </a:prstClr>
              </a:solidFill>
            </a:endParaRPr>
          </a:p>
        </p:txBody>
      </p:sp>
    </p:spTree>
    <p:extLst>
      <p:ext uri="{BB962C8B-B14F-4D97-AF65-F5344CB8AC3E}">
        <p14:creationId xmlns:p14="http://schemas.microsoft.com/office/powerpoint/2010/main" val="2882285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D2B7B3-C610-49D0-B3EF-99BAE303F9C5}"/>
              </a:ext>
            </a:extLst>
          </p:cNvPr>
          <p:cNvSpPr/>
          <p:nvPr/>
        </p:nvSpPr>
        <p:spPr>
          <a:xfrm>
            <a:off x="973394" y="1913132"/>
            <a:ext cx="7751752" cy="3001231"/>
          </a:xfrm>
          <a:prstGeom prst="rect">
            <a:avLst/>
          </a:prstGeom>
          <a:blipFill>
            <a:blip r:embed="rId2" cstate="print"/>
            <a:stretch>
              <a:fillRect/>
            </a:stretch>
          </a:blipFill>
        </p:spPr>
        <p:txBody>
          <a:bodyPr wrap="square" lIns="0" tIns="0" rIns="0" bIns="0" rtlCol="0"/>
          <a:lstStyle/>
          <a:p>
            <a:pPr defTabSz="457200">
              <a:buClrTx/>
              <a:buFontTx/>
              <a:buNone/>
            </a:pPr>
            <a:endParaRPr sz="1800" kern="1200" dirty="0">
              <a:solidFill>
                <a:prstClr val="black"/>
              </a:solidFill>
              <a:latin typeface="Times New Roman"/>
              <a:ea typeface="+mn-ea"/>
              <a:cs typeface="+mn-cs"/>
            </a:endParaRPr>
          </a:p>
        </p:txBody>
      </p:sp>
      <p:sp>
        <p:nvSpPr>
          <p:cNvPr id="2" name="Title 1"/>
          <p:cNvSpPr>
            <a:spLocks noGrp="1"/>
          </p:cNvSpPr>
          <p:nvPr>
            <p:ph type="title"/>
          </p:nvPr>
        </p:nvSpPr>
        <p:spPr>
          <a:xfrm>
            <a:off x="445595" y="353547"/>
            <a:ext cx="8163697" cy="522073"/>
          </a:xfrm>
        </p:spPr>
        <p:txBody>
          <a:bodyPr>
            <a:normAutofit/>
          </a:bodyPr>
          <a:lstStyle/>
          <a:p>
            <a:pPr algn="ctr"/>
            <a:r>
              <a:rPr lang="en-US" sz="2800" dirty="0"/>
              <a:t>Purple Line: The Great Connector</a:t>
            </a:r>
          </a:p>
        </p:txBody>
      </p:sp>
      <p:sp>
        <p:nvSpPr>
          <p:cNvPr id="3" name="Content Placeholder 2"/>
          <p:cNvSpPr>
            <a:spLocks noGrp="1"/>
          </p:cNvSpPr>
          <p:nvPr>
            <p:ph sz="quarter" idx="12"/>
          </p:nvPr>
        </p:nvSpPr>
        <p:spPr>
          <a:xfrm>
            <a:off x="141668" y="887993"/>
            <a:ext cx="8771550" cy="3597361"/>
          </a:xfrm>
        </p:spPr>
        <p:txBody>
          <a:bodyPr/>
          <a:lstStyle/>
          <a:p>
            <a:pPr marL="0" indent="0">
              <a:buNone/>
            </a:pPr>
            <a:r>
              <a:rPr lang="en-US" b="1" dirty="0">
                <a:solidFill>
                  <a:srgbClr val="7030A0"/>
                </a:solidFill>
              </a:rPr>
              <a:t>Purple Line will connect: </a:t>
            </a:r>
          </a:p>
          <a:p>
            <a:pPr lvl="1"/>
            <a:r>
              <a:rPr lang="en-US" dirty="0"/>
              <a:t>4 segments of Metrorail </a:t>
            </a:r>
          </a:p>
          <a:p>
            <a:pPr lvl="1"/>
            <a:r>
              <a:rPr lang="en-US" dirty="0"/>
              <a:t>All 3 MARC commuter rail lines</a:t>
            </a:r>
          </a:p>
          <a:p>
            <a:pPr lvl="1"/>
            <a:r>
              <a:rPr lang="en-US" dirty="0"/>
              <a:t>2</a:t>
            </a:r>
            <a:r>
              <a:rPr lang="en-US" dirty="0">
                <a:latin typeface="+mj-lt"/>
              </a:rPr>
              <a:t>1 stops</a:t>
            </a:r>
          </a:p>
          <a:p>
            <a:pPr marL="0" indent="0">
              <a:buNone/>
            </a:pPr>
            <a:endParaRPr lang="en-US" dirty="0"/>
          </a:p>
        </p:txBody>
      </p:sp>
      <p:sp>
        <p:nvSpPr>
          <p:cNvPr id="4" name="TextBox 3">
            <a:extLst>
              <a:ext uri="{FF2B5EF4-FFF2-40B4-BE49-F238E27FC236}">
                <a16:creationId xmlns:a16="http://schemas.microsoft.com/office/drawing/2014/main" id="{33C1BAC0-D3E2-487B-877A-527C61441EA0}"/>
              </a:ext>
            </a:extLst>
          </p:cNvPr>
          <p:cNvSpPr txBox="1"/>
          <p:nvPr/>
        </p:nvSpPr>
        <p:spPr>
          <a:xfrm>
            <a:off x="4387512" y="1097706"/>
            <a:ext cx="4474302" cy="614966"/>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lnSpcReduction="10000"/>
          </a:bodyPr>
          <a:lstStyle/>
          <a:p>
            <a:pPr marL="742950" lvl="1" indent="-285750" defTabSz="457200">
              <a:buClrTx/>
              <a:buFont typeface="Arial" panose="020B0604020202020204" pitchFamily="34" charset="0"/>
              <a:buChar char="•"/>
            </a:pPr>
            <a:r>
              <a:rPr lang="en-US" sz="2000" kern="1200" dirty="0">
                <a:solidFill>
                  <a:prstClr val="black"/>
                </a:solidFill>
                <a:latin typeface="Arial"/>
              </a:rPr>
              <a:t>Amtrak Northeast Corridor</a:t>
            </a:r>
          </a:p>
          <a:p>
            <a:pPr marL="742950" lvl="1" indent="-285750" defTabSz="457200">
              <a:buClrTx/>
              <a:buFont typeface="Arial" panose="020B0604020202020204" pitchFamily="34" charset="0"/>
              <a:buChar char="•"/>
            </a:pPr>
            <a:endParaRPr lang="en-US" sz="200" kern="1200" dirty="0">
              <a:solidFill>
                <a:prstClr val="black"/>
              </a:solidFill>
              <a:latin typeface="Arial"/>
            </a:endParaRPr>
          </a:p>
          <a:p>
            <a:pPr marL="742950" lvl="1" indent="-285750" defTabSz="457200">
              <a:buClrTx/>
              <a:buFont typeface="Arial" panose="020B0604020202020204" pitchFamily="34" charset="0"/>
              <a:buChar char="•"/>
            </a:pPr>
            <a:r>
              <a:rPr lang="en-US" sz="2000" kern="1200" dirty="0">
                <a:solidFill>
                  <a:prstClr val="black"/>
                </a:solidFill>
                <a:latin typeface="Arial"/>
              </a:rPr>
              <a:t>Interstate and local bus services</a:t>
            </a:r>
          </a:p>
        </p:txBody>
      </p:sp>
      <p:sp>
        <p:nvSpPr>
          <p:cNvPr id="5" name="Slide Number Placeholder 4">
            <a:extLst>
              <a:ext uri="{FF2B5EF4-FFF2-40B4-BE49-F238E27FC236}">
                <a16:creationId xmlns:a16="http://schemas.microsoft.com/office/drawing/2014/main" id="{4DAEC4BF-3A1E-41A7-A52B-68BABC8D82F2}"/>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16</a:t>
            </a:fld>
            <a:endParaRPr lang="en-US" dirty="0">
              <a:solidFill>
                <a:prstClr val="white">
                  <a:lumMod val="65000"/>
                </a:prstClr>
              </a:solidFill>
            </a:endParaRPr>
          </a:p>
        </p:txBody>
      </p:sp>
    </p:spTree>
    <p:extLst>
      <p:ext uri="{BB962C8B-B14F-4D97-AF65-F5344CB8AC3E}">
        <p14:creationId xmlns:p14="http://schemas.microsoft.com/office/powerpoint/2010/main" val="3059161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744065"/>
            <a:ext cx="8001000" cy="398747"/>
          </a:xfrm>
        </p:spPr>
        <p:txBody>
          <a:bodyPr>
            <a:noAutofit/>
          </a:bodyPr>
          <a:lstStyle/>
          <a:p>
            <a:pPr algn="ctr"/>
            <a:r>
              <a:rPr lang="en-US" sz="2800" dirty="0" smtClean="0">
                <a:latin typeface="Arial" panose="020B0604020202020204" pitchFamily="34" charset="0"/>
                <a:cs typeface="Arial" panose="020B0604020202020204" pitchFamily="34" charset="0"/>
              </a:rPr>
              <a:t>                 Expanding </a:t>
            </a:r>
            <a:r>
              <a:rPr lang="en-US" sz="2800" dirty="0">
                <a:latin typeface="Arial" panose="020B0604020202020204" pitchFamily="34" charset="0"/>
                <a:cs typeface="Arial" panose="020B0604020202020204" pitchFamily="34" charset="0"/>
              </a:rPr>
              <a:t>Access to Jobs</a:t>
            </a:r>
            <a:br>
              <a:rPr lang="en-US" sz="28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BD006B1-D6AF-40B5-9416-6DA8A3FC0F46}"/>
              </a:ext>
            </a:extLst>
          </p:cNvPr>
          <p:cNvSpPr txBox="1"/>
          <p:nvPr/>
        </p:nvSpPr>
        <p:spPr>
          <a:xfrm>
            <a:off x="2930013" y="4566170"/>
            <a:ext cx="3283974" cy="201292"/>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fontScale="62500" lnSpcReduction="20000"/>
          </a:bodyPr>
          <a:lstStyle/>
          <a:p>
            <a:pPr algn="ctr" defTabSz="457200">
              <a:buClrTx/>
              <a:buFontTx/>
              <a:buNone/>
            </a:pPr>
            <a:r>
              <a:rPr lang="en-US" sz="2000" kern="1200" dirty="0">
                <a:solidFill>
                  <a:srgbClr val="7030A0"/>
                </a:solidFill>
                <a:latin typeface="Calibri" panose="020F0502020204030204" pitchFamily="34" charset="0"/>
              </a:rPr>
              <a:t>Source: UMD National Center for Smart Growth</a:t>
            </a:r>
          </a:p>
        </p:txBody>
      </p:sp>
      <p:sp>
        <p:nvSpPr>
          <p:cNvPr id="5" name="TextBox 4">
            <a:extLst>
              <a:ext uri="{FF2B5EF4-FFF2-40B4-BE49-F238E27FC236}">
                <a16:creationId xmlns:a16="http://schemas.microsoft.com/office/drawing/2014/main" id="{E6D9921C-FE7D-4983-A45C-B2D45865DFD8}"/>
              </a:ext>
            </a:extLst>
          </p:cNvPr>
          <p:cNvSpPr txBox="1"/>
          <p:nvPr/>
        </p:nvSpPr>
        <p:spPr>
          <a:xfrm>
            <a:off x="4114800" y="2229956"/>
            <a:ext cx="914400" cy="685800"/>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a:bodyPr>
          <a:lstStyle/>
          <a:p>
            <a:pPr algn="ctr" defTabSz="457200">
              <a:buClrTx/>
              <a:buFontTx/>
              <a:buNone/>
            </a:pPr>
            <a:endParaRPr lang="en-US" sz="2000" kern="1200" dirty="0">
              <a:solidFill>
                <a:prstClr val="black"/>
              </a:solidFill>
              <a:latin typeface="Calibri" panose="020F0502020204030204" pitchFamily="34" charset="0"/>
            </a:endParaRPr>
          </a:p>
        </p:txBody>
      </p:sp>
      <p:sp>
        <p:nvSpPr>
          <p:cNvPr id="6" name="TextBox 5">
            <a:extLst>
              <a:ext uri="{FF2B5EF4-FFF2-40B4-BE49-F238E27FC236}">
                <a16:creationId xmlns:a16="http://schemas.microsoft.com/office/drawing/2014/main" id="{A92F946A-A920-4470-AE95-4943960C2F6B}"/>
              </a:ext>
            </a:extLst>
          </p:cNvPr>
          <p:cNvSpPr txBox="1"/>
          <p:nvPr/>
        </p:nvSpPr>
        <p:spPr>
          <a:xfrm>
            <a:off x="1067784" y="4143604"/>
            <a:ext cx="764949" cy="419593"/>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none" lIns="0" tIns="0" rIns="0" bIns="0" rtlCol="0" anchor="ctr" anchorCtr="0">
            <a:normAutofit/>
          </a:bodyPr>
          <a:lstStyle/>
          <a:p>
            <a:pPr algn="ctr" defTabSz="457200">
              <a:buClrTx/>
              <a:buFontTx/>
              <a:buNone/>
            </a:pPr>
            <a:endParaRPr lang="en-US" sz="2000" kern="1200" dirty="0">
              <a:solidFill>
                <a:prstClr val="black"/>
              </a:solidFill>
              <a:latin typeface="Calibri" panose="020F0502020204030204" pitchFamily="34" charset="0"/>
            </a:endParaRPr>
          </a:p>
        </p:txBody>
      </p:sp>
      <p:graphicFrame>
        <p:nvGraphicFramePr>
          <p:cNvPr id="11" name="Table 10">
            <a:extLst>
              <a:ext uri="{FF2B5EF4-FFF2-40B4-BE49-F238E27FC236}">
                <a16:creationId xmlns:a16="http://schemas.microsoft.com/office/drawing/2014/main" id="{9257BE10-7E7B-468C-8C78-D0CB3F2C8F8D}"/>
              </a:ext>
            </a:extLst>
          </p:cNvPr>
          <p:cNvGraphicFramePr>
            <a:graphicFrameLocks noGrp="1"/>
          </p:cNvGraphicFramePr>
          <p:nvPr>
            <p:extLst/>
          </p:nvPr>
        </p:nvGraphicFramePr>
        <p:xfrm>
          <a:off x="7190609" y="1949921"/>
          <a:ext cx="1764087" cy="1943100"/>
        </p:xfrm>
        <a:graphic>
          <a:graphicData uri="http://schemas.openxmlformats.org/drawingml/2006/table">
            <a:tbl>
              <a:tblPr firstRow="1" bandRow="1">
                <a:tableStyleId>{5C22544A-7EE6-4342-B048-85BDC9FD1C3A}</a:tableStyleId>
              </a:tblPr>
              <a:tblGrid>
                <a:gridCol w="359875">
                  <a:extLst>
                    <a:ext uri="{9D8B030D-6E8A-4147-A177-3AD203B41FA5}">
                      <a16:colId xmlns:a16="http://schemas.microsoft.com/office/drawing/2014/main" val="2189614878"/>
                    </a:ext>
                  </a:extLst>
                </a:gridCol>
                <a:gridCol w="1404212">
                  <a:extLst>
                    <a:ext uri="{9D8B030D-6E8A-4147-A177-3AD203B41FA5}">
                      <a16:colId xmlns:a16="http://schemas.microsoft.com/office/drawing/2014/main" val="2479349900"/>
                    </a:ext>
                  </a:extLst>
                </a:gridCol>
              </a:tblGrid>
              <a:tr h="1097280">
                <a:tc gridSpan="2">
                  <a:txBody>
                    <a:bodyPr/>
                    <a:lstStyle/>
                    <a:p>
                      <a:pPr algn="ctr"/>
                      <a:r>
                        <a:rPr lang="en-US" sz="1400" dirty="0">
                          <a:solidFill>
                            <a:srgbClr val="7030A0"/>
                          </a:solidFill>
                          <a:latin typeface="+mj-lt"/>
                        </a:rPr>
                        <a:t>Riverdale Park </a:t>
                      </a:r>
                    </a:p>
                    <a:p>
                      <a:pPr algn="ctr"/>
                      <a:r>
                        <a:rPr lang="en-US" sz="1400" dirty="0">
                          <a:solidFill>
                            <a:srgbClr val="7030A0"/>
                          </a:solidFill>
                          <a:latin typeface="+mj-lt"/>
                        </a:rPr>
                        <a:t>Station</a:t>
                      </a:r>
                    </a:p>
                    <a:p>
                      <a:pPr algn="ctr"/>
                      <a:r>
                        <a:rPr lang="en-US" sz="1400" dirty="0">
                          <a:solidFill>
                            <a:srgbClr val="7030A0"/>
                          </a:solidFill>
                          <a:latin typeface="+mj-lt"/>
                        </a:rPr>
                        <a:t>(commutes </a:t>
                      </a:r>
                    </a:p>
                    <a:p>
                      <a:pPr algn="ctr"/>
                      <a:r>
                        <a:rPr lang="en-US" sz="1400" dirty="0">
                          <a:solidFill>
                            <a:srgbClr val="7030A0"/>
                          </a:solidFill>
                          <a:latin typeface="+mj-lt"/>
                        </a:rPr>
                        <a:t>within)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solidFill>
                          <a:srgbClr val="7030A0"/>
                        </a:solidFill>
                      </a:endParaRPr>
                    </a:p>
                  </a:txBody>
                  <a:tcPr>
                    <a:solidFill>
                      <a:srgbClr val="7030A0"/>
                    </a:solidFill>
                  </a:tcPr>
                </a:tc>
                <a:extLst>
                  <a:ext uri="{0D108BD9-81ED-4DB2-BD59-A6C34878D82A}">
                    <a16:rowId xmlns:a16="http://schemas.microsoft.com/office/drawing/2014/main" val="2746292507"/>
                  </a:ext>
                </a:extLst>
              </a:tr>
              <a:tr h="278130">
                <a:tc>
                  <a:txBody>
                    <a:bodyPr/>
                    <a:lstStyle/>
                    <a:p>
                      <a:endParaRPr lang="en-US" sz="1400" dirty="0">
                        <a:latin typeface="+mj-l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2B91"/>
                    </a:solidFill>
                  </a:tcPr>
                </a:tc>
                <a:tc>
                  <a:txBody>
                    <a:bodyPr/>
                    <a:lstStyle/>
                    <a:p>
                      <a:r>
                        <a:rPr lang="en-US" sz="1400" dirty="0">
                          <a:latin typeface="+mj-lt"/>
                        </a:rPr>
                        <a:t>30 minutes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9222613"/>
                  </a:ext>
                </a:extLst>
              </a:tr>
              <a:tr h="278130">
                <a:tc>
                  <a:txBody>
                    <a:bodyPr/>
                    <a:lstStyle/>
                    <a:p>
                      <a:endParaRPr lang="en-US" sz="1400" dirty="0">
                        <a:latin typeface="+mj-l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40C8"/>
                    </a:solidFill>
                  </a:tcPr>
                </a:tc>
                <a:tc>
                  <a:txBody>
                    <a:bodyPr/>
                    <a:lstStyle/>
                    <a:p>
                      <a:r>
                        <a:rPr lang="en-US" sz="1400" dirty="0">
                          <a:latin typeface="+mj-lt"/>
                        </a:rPr>
                        <a:t>45 minutes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34646"/>
                  </a:ext>
                </a:extLst>
              </a:tr>
              <a:tr h="278130">
                <a:tc>
                  <a:txBody>
                    <a:bodyPr/>
                    <a:lstStyle/>
                    <a:p>
                      <a:endParaRPr lang="en-US" sz="1400" dirty="0">
                        <a:latin typeface="+mj-l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B5E9"/>
                    </a:solidFill>
                  </a:tcPr>
                </a:tc>
                <a:tc>
                  <a:txBody>
                    <a:bodyPr/>
                    <a:lstStyle/>
                    <a:p>
                      <a:r>
                        <a:rPr lang="en-US" sz="1400" dirty="0">
                          <a:latin typeface="+mj-lt"/>
                        </a:rPr>
                        <a:t>60 minutes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721532"/>
                  </a:ext>
                </a:extLst>
              </a:tr>
            </a:tbl>
          </a:graphicData>
        </a:graphic>
      </p:graphicFrame>
      <p:pic>
        <p:nvPicPr>
          <p:cNvPr id="13" name="Picture 12">
            <a:extLst>
              <a:ext uri="{FF2B5EF4-FFF2-40B4-BE49-F238E27FC236}">
                <a16:creationId xmlns:a16="http://schemas.microsoft.com/office/drawing/2014/main" id="{36B542E3-27EE-40F9-814F-5F503649340E}"/>
              </a:ext>
            </a:extLst>
          </p:cNvPr>
          <p:cNvPicPr>
            <a:picLocks noChangeAspect="1"/>
          </p:cNvPicPr>
          <p:nvPr/>
        </p:nvPicPr>
        <p:blipFill>
          <a:blip r:embed="rId3"/>
          <a:stretch>
            <a:fillRect/>
          </a:stretch>
        </p:blipFill>
        <p:spPr>
          <a:xfrm>
            <a:off x="198677" y="1171604"/>
            <a:ext cx="6859491" cy="3300882"/>
          </a:xfrm>
          <a:prstGeom prst="rect">
            <a:avLst/>
          </a:prstGeom>
        </p:spPr>
      </p:pic>
      <p:sp>
        <p:nvSpPr>
          <p:cNvPr id="14" name="TextBox 13">
            <a:extLst>
              <a:ext uri="{FF2B5EF4-FFF2-40B4-BE49-F238E27FC236}">
                <a16:creationId xmlns:a16="http://schemas.microsoft.com/office/drawing/2014/main" id="{20FC2E00-F7DC-4CDF-A7FE-9B04C5057459}"/>
              </a:ext>
            </a:extLst>
          </p:cNvPr>
          <p:cNvSpPr txBox="1"/>
          <p:nvPr/>
        </p:nvSpPr>
        <p:spPr>
          <a:xfrm>
            <a:off x="867205" y="934945"/>
            <a:ext cx="2159164" cy="275606"/>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none" lIns="0" tIns="0" rIns="0" bIns="0" rtlCol="0" anchor="ctr" anchorCtr="0">
            <a:normAutofit lnSpcReduction="10000"/>
          </a:bodyPr>
          <a:lstStyle/>
          <a:p>
            <a:pPr algn="ctr" defTabSz="457200">
              <a:buClrTx/>
              <a:buFontTx/>
              <a:buNone/>
            </a:pPr>
            <a:r>
              <a:rPr lang="en-US" sz="2000" kern="1200" dirty="0">
                <a:solidFill>
                  <a:srgbClr val="7030A0"/>
                </a:solidFill>
                <a:latin typeface="Calibri" panose="020F0502020204030204" pitchFamily="34" charset="0"/>
              </a:rPr>
              <a:t>Without Purple Line</a:t>
            </a:r>
          </a:p>
        </p:txBody>
      </p:sp>
      <p:sp>
        <p:nvSpPr>
          <p:cNvPr id="15" name="TextBox 14">
            <a:extLst>
              <a:ext uri="{FF2B5EF4-FFF2-40B4-BE49-F238E27FC236}">
                <a16:creationId xmlns:a16="http://schemas.microsoft.com/office/drawing/2014/main" id="{0DEE1E3F-38F2-4AED-ABA4-640A5392AE9F}"/>
              </a:ext>
            </a:extLst>
          </p:cNvPr>
          <p:cNvSpPr txBox="1"/>
          <p:nvPr/>
        </p:nvSpPr>
        <p:spPr>
          <a:xfrm>
            <a:off x="4359623" y="905636"/>
            <a:ext cx="2159164" cy="275606"/>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none" lIns="0" tIns="0" rIns="0" bIns="0" rtlCol="0" anchor="ctr" anchorCtr="0">
            <a:normAutofit lnSpcReduction="10000"/>
          </a:bodyPr>
          <a:lstStyle/>
          <a:p>
            <a:pPr algn="ctr" defTabSz="457200">
              <a:buClrTx/>
              <a:buFontTx/>
              <a:buNone/>
            </a:pPr>
            <a:r>
              <a:rPr lang="en-US" sz="2000" kern="1200" dirty="0">
                <a:solidFill>
                  <a:srgbClr val="7030A0"/>
                </a:solidFill>
                <a:latin typeface="Calibri" panose="020F0502020204030204" pitchFamily="34" charset="0"/>
              </a:rPr>
              <a:t>With Purple Line</a:t>
            </a:r>
          </a:p>
        </p:txBody>
      </p:sp>
      <p:sp>
        <p:nvSpPr>
          <p:cNvPr id="7" name="Slide Number Placeholder 6">
            <a:extLst>
              <a:ext uri="{FF2B5EF4-FFF2-40B4-BE49-F238E27FC236}">
                <a16:creationId xmlns:a16="http://schemas.microsoft.com/office/drawing/2014/main" id="{D8063277-5A2F-4DB8-94B0-06670C460044}"/>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17</a:t>
            </a:fld>
            <a:endParaRPr lang="en-US" dirty="0">
              <a:solidFill>
                <a:prstClr val="white">
                  <a:lumMod val="65000"/>
                </a:prstClr>
              </a:solidFill>
            </a:endParaRPr>
          </a:p>
        </p:txBody>
      </p:sp>
    </p:spTree>
    <p:extLst>
      <p:ext uri="{BB962C8B-B14F-4D97-AF65-F5344CB8AC3E}">
        <p14:creationId xmlns:p14="http://schemas.microsoft.com/office/powerpoint/2010/main" val="206169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7B5B76-3E82-41ED-B36F-398C81E064E4}"/>
              </a:ext>
            </a:extLst>
          </p:cNvPr>
          <p:cNvSpPr txBox="1"/>
          <p:nvPr/>
        </p:nvSpPr>
        <p:spPr>
          <a:xfrm>
            <a:off x="235974" y="422433"/>
            <a:ext cx="8755626" cy="5001369"/>
          </a:xfrm>
          <a:prstGeom prst="rect">
            <a:avLst/>
          </a:prstGeom>
          <a:noFill/>
        </p:spPr>
        <p:txBody>
          <a:bodyPr wrap="square" rtlCol="0">
            <a:spAutoFit/>
          </a:bodyPr>
          <a:lstStyle/>
          <a:p>
            <a:pPr indent="-114300" algn="ctr" defTabSz="457200">
              <a:spcBef>
                <a:spcPts val="600"/>
              </a:spcBef>
              <a:buClr>
                <a:srgbClr val="98002E"/>
              </a:buClr>
              <a:buFontTx/>
              <a:buNone/>
            </a:pPr>
            <a:r>
              <a:rPr lang="en-US" sz="2800" b="1" kern="1200" spc="-8" dirty="0">
                <a:solidFill>
                  <a:srgbClr val="7030A0"/>
                </a:solidFill>
                <a:ea typeface="+mn-ea"/>
                <a:cs typeface="Calibri"/>
              </a:rPr>
              <a:t>Catalyst for Growth</a:t>
            </a:r>
          </a:p>
          <a:p>
            <a:pPr marL="457200" lvl="1" defTabSz="457200">
              <a:buClrTx/>
              <a:buFontTx/>
              <a:buNone/>
            </a:pPr>
            <a:endParaRPr lang="en-US" sz="11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More than $2 billion of real estate development is either underway or planned, four years before passenger service</a:t>
            </a:r>
          </a:p>
          <a:p>
            <a:pPr marL="342900" indent="-342900" defTabSz="457200">
              <a:buClrTx/>
              <a:buFont typeface="Arial" panose="020B0604020202020204" pitchFamily="34" charset="0"/>
              <a:buChar char="•"/>
            </a:pPr>
            <a:endParaRPr lang="en-US" sz="22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Conservative estimate: 7.7 million square feet of development</a:t>
            </a:r>
          </a:p>
          <a:p>
            <a:pPr marL="342900" indent="-342900" defTabSz="457200">
              <a:buClrTx/>
              <a:buFont typeface="Arial" panose="020B0604020202020204" pitchFamily="34" charset="0"/>
              <a:buChar char="•"/>
            </a:pPr>
            <a:endParaRPr lang="en-US" sz="22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Equals more than twice the usable square footage of the world’s largest office building, the Pentagon</a:t>
            </a:r>
          </a:p>
          <a:p>
            <a:pPr marL="342900" indent="-342900" defTabSz="457200">
              <a:buClrTx/>
              <a:buFont typeface="Arial" panose="020B0604020202020204" pitchFamily="34" charset="0"/>
              <a:buChar char="•"/>
            </a:pPr>
            <a:endParaRPr lang="en-US" sz="22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The level of anticipated development underscores the need for this initiative to ensure development is done </a:t>
            </a:r>
            <a:r>
              <a:rPr lang="en-US" sz="2200" kern="1200" dirty="0" smtClean="0">
                <a:solidFill>
                  <a:srgbClr val="7030A0"/>
                </a:solidFill>
                <a:ea typeface="+mn-ea"/>
                <a:cs typeface="+mn-cs"/>
              </a:rPr>
              <a:t>right</a:t>
            </a:r>
            <a:endParaRPr lang="en-US" sz="1100" kern="1200" dirty="0">
              <a:solidFill>
                <a:srgbClr val="7030A0"/>
              </a:solidFill>
              <a:ea typeface="+mn-ea"/>
              <a:cs typeface="+mn-cs"/>
            </a:endParaRPr>
          </a:p>
          <a:p>
            <a:pPr marL="457200" lvl="1" defTabSz="457200">
              <a:buClrTx/>
              <a:buFontTx/>
              <a:buNone/>
            </a:pPr>
            <a:endParaRPr lang="en-US" sz="1100" kern="1200" dirty="0">
              <a:solidFill>
                <a:srgbClr val="7030A0"/>
              </a:solidFill>
              <a:ea typeface="+mn-ea"/>
              <a:cs typeface="+mn-cs"/>
            </a:endParaRPr>
          </a:p>
          <a:p>
            <a:pPr marL="457200" lvl="1" defTabSz="457200">
              <a:buClrTx/>
              <a:buFontTx/>
              <a:buNone/>
            </a:pPr>
            <a:r>
              <a:rPr lang="en-US" sz="1100" kern="1200" dirty="0" smtClean="0">
                <a:solidFill>
                  <a:srgbClr val="7030A0"/>
                </a:solidFill>
                <a:ea typeface="+mn-ea"/>
                <a:cs typeface="+mn-cs"/>
              </a:rPr>
              <a:t>                                                                </a:t>
            </a:r>
            <a:r>
              <a:rPr lang="en-US" sz="1300" kern="1200" dirty="0">
                <a:solidFill>
                  <a:srgbClr val="7030A0"/>
                </a:solidFill>
                <a:ea typeface="+mn-ea"/>
                <a:cs typeface="+mn-cs"/>
              </a:rPr>
              <a:t>Source: </a:t>
            </a:r>
            <a:r>
              <a:rPr lang="en-US" sz="1300" kern="1200" dirty="0" err="1">
                <a:solidFill>
                  <a:srgbClr val="7030A0"/>
                </a:solidFill>
                <a:ea typeface="+mn-ea"/>
                <a:cs typeface="+mn-cs"/>
              </a:rPr>
              <a:t>BizNow</a:t>
            </a:r>
            <a:r>
              <a:rPr lang="en-US" sz="1300" kern="1200" dirty="0">
                <a:solidFill>
                  <a:srgbClr val="7030A0"/>
                </a:solidFill>
                <a:ea typeface="+mn-ea"/>
                <a:cs typeface="+mn-cs"/>
              </a:rPr>
              <a:t>, various articles in 2018</a:t>
            </a:r>
          </a:p>
          <a:p>
            <a:pPr defTabSz="457200">
              <a:buClrTx/>
              <a:buFontTx/>
              <a:buNone/>
            </a:pPr>
            <a:endParaRPr lang="en-US" sz="1800" kern="1200" dirty="0">
              <a:solidFill>
                <a:prstClr val="black"/>
              </a:solidFill>
              <a:ea typeface="+mn-ea"/>
              <a:cs typeface="+mn-cs"/>
            </a:endParaRPr>
          </a:p>
          <a:p>
            <a:pPr defTabSz="457200">
              <a:buClrTx/>
              <a:buFontTx/>
              <a:buNone/>
            </a:pPr>
            <a:endParaRPr lang="en-US" sz="1800" kern="1200" dirty="0">
              <a:solidFill>
                <a:prstClr val="black"/>
              </a:solidFill>
              <a:ea typeface="+mn-ea"/>
              <a:cs typeface="+mn-cs"/>
            </a:endParaRPr>
          </a:p>
        </p:txBody>
      </p:sp>
    </p:spTree>
    <p:extLst>
      <p:ext uri="{BB962C8B-B14F-4D97-AF65-F5344CB8AC3E}">
        <p14:creationId xmlns:p14="http://schemas.microsoft.com/office/powerpoint/2010/main" val="3832876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07FB50-8C76-4C8B-93C9-66AF84C0F7A3}"/>
              </a:ext>
            </a:extLst>
          </p:cNvPr>
          <p:cNvSpPr txBox="1"/>
          <p:nvPr/>
        </p:nvSpPr>
        <p:spPr>
          <a:xfrm>
            <a:off x="176981" y="1029638"/>
            <a:ext cx="8662219" cy="4678204"/>
          </a:xfrm>
          <a:prstGeom prst="rect">
            <a:avLst/>
          </a:prstGeom>
          <a:noFill/>
          <a:effectLst/>
        </p:spPr>
        <p:txBody>
          <a:bodyPr wrap="square" rtlCol="0">
            <a:spAutoFit/>
          </a:bodyPr>
          <a:lstStyle/>
          <a:p>
            <a:pPr marL="285750" indent="-285750" defTabSz="457200">
              <a:buClrTx/>
              <a:buFont typeface="Arial" panose="020B0604020202020204" pitchFamily="34" charset="0"/>
              <a:buChar char="•"/>
            </a:pPr>
            <a:r>
              <a:rPr lang="en-US" sz="2400" kern="1200" dirty="0">
                <a:solidFill>
                  <a:srgbClr val="7030A0"/>
                </a:solidFill>
                <a:ea typeface="+mn-ea"/>
                <a:cs typeface="+mn-cs"/>
              </a:rPr>
              <a:t>MDOT MTA’s goal for passenger service remains late 2022</a:t>
            </a:r>
          </a:p>
          <a:p>
            <a:pPr marL="285750" indent="-285750" defTabSz="457200">
              <a:buClrTx/>
              <a:buFont typeface="Arial" panose="020B0604020202020204" pitchFamily="34" charset="0"/>
              <a:buChar char="•"/>
            </a:pPr>
            <a:endParaRPr lang="en-US" sz="1600" kern="1200" dirty="0">
              <a:solidFill>
                <a:srgbClr val="7030A0"/>
              </a:solidFill>
              <a:ea typeface="+mn-ea"/>
              <a:cs typeface="+mn-cs"/>
            </a:endParaRPr>
          </a:p>
          <a:p>
            <a:pPr marL="285750" indent="-285750" defTabSz="457200">
              <a:buClrTx/>
              <a:buFont typeface="Arial" panose="020B0604020202020204" pitchFamily="34" charset="0"/>
              <a:buChar char="•"/>
            </a:pPr>
            <a:r>
              <a:rPr lang="en-US" sz="2400" kern="1200" dirty="0">
                <a:solidFill>
                  <a:srgbClr val="7030A0"/>
                </a:solidFill>
                <a:ea typeface="+mn-ea"/>
                <a:cs typeface="+mn-cs"/>
              </a:rPr>
              <a:t>Progress</a:t>
            </a:r>
          </a:p>
          <a:p>
            <a:pPr marL="800100" lvl="1" indent="-342900" defTabSz="457200">
              <a:buClrTx/>
              <a:buFont typeface="Wingdings" panose="05000000000000000000" pitchFamily="2" charset="2"/>
              <a:buChar char="§"/>
            </a:pPr>
            <a:r>
              <a:rPr lang="en-US" sz="2400" kern="1200" dirty="0">
                <a:solidFill>
                  <a:srgbClr val="7030A0"/>
                </a:solidFill>
                <a:ea typeface="+mn-ea"/>
                <a:cs typeface="+mn-cs"/>
              </a:rPr>
              <a:t>Design: 85% complete</a:t>
            </a:r>
          </a:p>
          <a:p>
            <a:pPr marL="800100" lvl="1" indent="-342900" defTabSz="457200">
              <a:buClrTx/>
              <a:buFont typeface="Wingdings" panose="05000000000000000000" pitchFamily="2" charset="2"/>
              <a:buChar char="§"/>
            </a:pPr>
            <a:r>
              <a:rPr lang="en-US" sz="2400" kern="1200" dirty="0">
                <a:solidFill>
                  <a:srgbClr val="7030A0"/>
                </a:solidFill>
                <a:ea typeface="+mn-ea"/>
                <a:cs typeface="+mn-cs"/>
              </a:rPr>
              <a:t>Construction: 10% complete</a:t>
            </a:r>
          </a:p>
          <a:p>
            <a:pPr marL="800100" lvl="1" indent="-342900" defTabSz="457200">
              <a:buClrTx/>
              <a:buFont typeface="Wingdings" panose="05000000000000000000" pitchFamily="2" charset="2"/>
              <a:buChar char="§"/>
            </a:pPr>
            <a:r>
              <a:rPr lang="en-US" sz="2400" kern="1200" dirty="0">
                <a:solidFill>
                  <a:srgbClr val="7030A0"/>
                </a:solidFill>
                <a:ea typeface="+mn-ea"/>
                <a:cs typeface="+mn-cs"/>
              </a:rPr>
              <a:t>Vehicles: 10% complete</a:t>
            </a:r>
          </a:p>
          <a:p>
            <a:pPr marL="800100" lvl="1" indent="-342900" defTabSz="457200">
              <a:buClrTx/>
              <a:buFont typeface="Wingdings" panose="05000000000000000000" pitchFamily="2" charset="2"/>
              <a:buChar char="§"/>
            </a:pPr>
            <a:endParaRPr lang="en-US" sz="1600" kern="1200" dirty="0">
              <a:solidFill>
                <a:prstClr val="black"/>
              </a:solidFill>
              <a:ea typeface="+mn-ea"/>
              <a:cs typeface="+mn-cs"/>
            </a:endParaRPr>
          </a:p>
          <a:p>
            <a:pPr marL="342900" indent="-342900" defTabSz="457200">
              <a:buClrTx/>
              <a:buFont typeface="Arial" panose="020B0604020202020204" pitchFamily="34" charset="0"/>
              <a:buChar char="•"/>
            </a:pPr>
            <a:r>
              <a:rPr lang="en-US" sz="2400" kern="1200" dirty="0">
                <a:solidFill>
                  <a:srgbClr val="7030A0"/>
                </a:solidFill>
                <a:ea typeface="+mn-ea"/>
                <a:cs typeface="+mn-cs"/>
              </a:rPr>
              <a:t>Construction underway throughout 16.2-mile corridor</a:t>
            </a:r>
          </a:p>
          <a:p>
            <a:pPr marL="342900" indent="-342900" defTabSz="457200">
              <a:buClrTx/>
              <a:buFont typeface="Arial" panose="020B0604020202020204" pitchFamily="34" charset="0"/>
              <a:buChar char="•"/>
            </a:pPr>
            <a:endParaRPr lang="en-US" sz="1600" kern="1200" dirty="0">
              <a:solidFill>
                <a:srgbClr val="7030A0"/>
              </a:solidFill>
              <a:ea typeface="+mn-ea"/>
              <a:cs typeface="+mn-cs"/>
            </a:endParaRPr>
          </a:p>
          <a:p>
            <a:pPr marL="342900" indent="-342900" defTabSz="457200">
              <a:buClrTx/>
              <a:buFont typeface="Arial" panose="020B0604020202020204" pitchFamily="34" charset="0"/>
              <a:buChar char="•"/>
            </a:pPr>
            <a:r>
              <a:rPr lang="en-US" sz="2400" kern="1200" dirty="0">
                <a:solidFill>
                  <a:srgbClr val="7030A0"/>
                </a:solidFill>
                <a:ea typeface="+mn-ea"/>
                <a:cs typeface="+mn-cs"/>
              </a:rPr>
              <a:t>Plymouth Tunnel and Glenridge Operations/Maintenance Facility (Prince George’s Co.) slightly ahead of schedule</a:t>
            </a:r>
          </a:p>
          <a:p>
            <a:pPr defTabSz="457200">
              <a:buClrTx/>
              <a:buFontTx/>
              <a:buNone/>
            </a:pPr>
            <a:endParaRPr lang="en-US" sz="2200" kern="1200" dirty="0">
              <a:solidFill>
                <a:srgbClr val="7030A0"/>
              </a:solidFill>
              <a:ea typeface="+mn-ea"/>
              <a:cs typeface="+mn-cs"/>
            </a:endParaRPr>
          </a:p>
          <a:p>
            <a:pPr marL="285750" indent="-285750" defTabSz="457200">
              <a:buClrTx/>
              <a:buFont typeface="Arial" panose="020B0604020202020204" pitchFamily="34" charset="0"/>
              <a:buChar char="•"/>
            </a:pPr>
            <a:endParaRPr lang="en-US" sz="1000" kern="1200" dirty="0">
              <a:solidFill>
                <a:prstClr val="black"/>
              </a:solidFill>
              <a:ea typeface="+mn-ea"/>
              <a:cs typeface="+mn-cs"/>
            </a:endParaRPr>
          </a:p>
          <a:p>
            <a:pPr marL="285750" indent="-285750" defTabSz="457200">
              <a:buClrTx/>
              <a:buFont typeface="Arial" panose="020B0604020202020204" pitchFamily="34" charset="0"/>
              <a:buChar char="•"/>
            </a:pPr>
            <a:endParaRPr lang="en-US" sz="1000" kern="1200" dirty="0">
              <a:solidFill>
                <a:prstClr val="black"/>
              </a:solidFill>
              <a:ea typeface="+mn-ea"/>
              <a:cs typeface="+mn-cs"/>
            </a:endParaRPr>
          </a:p>
          <a:p>
            <a:pPr marL="457200" lvl="1" defTabSz="457200">
              <a:buClrTx/>
              <a:buFontTx/>
              <a:buNone/>
            </a:pPr>
            <a:endParaRPr lang="en-US" sz="800" kern="1200" dirty="0">
              <a:solidFill>
                <a:prstClr val="black"/>
              </a:solidFill>
              <a:ea typeface="+mn-ea"/>
              <a:cs typeface="+mn-cs"/>
            </a:endParaRPr>
          </a:p>
          <a:p>
            <a:pPr marL="457200" lvl="1" defTabSz="457200">
              <a:buClrTx/>
              <a:buFontTx/>
              <a:buNone/>
            </a:pPr>
            <a:endParaRPr lang="en-US" sz="800" kern="1200" dirty="0">
              <a:solidFill>
                <a:prstClr val="black"/>
              </a:solidFill>
              <a:ea typeface="+mn-ea"/>
              <a:cs typeface="+mn-cs"/>
            </a:endParaRPr>
          </a:p>
        </p:txBody>
      </p:sp>
      <p:pic>
        <p:nvPicPr>
          <p:cNvPr id="9" name="Picture 8">
            <a:extLst>
              <a:ext uri="{FF2B5EF4-FFF2-40B4-BE49-F238E27FC236}">
                <a16:creationId xmlns:a16="http://schemas.microsoft.com/office/drawing/2014/main" id="{2EAD4A78-A62F-40BD-8DAA-28A7006D7542}"/>
              </a:ext>
            </a:extLst>
          </p:cNvPr>
          <p:cNvPicPr>
            <a:picLocks noChangeAspect="1"/>
          </p:cNvPicPr>
          <p:nvPr/>
        </p:nvPicPr>
        <p:blipFill>
          <a:blip r:embed="rId3"/>
          <a:stretch>
            <a:fillRect/>
          </a:stretch>
        </p:blipFill>
        <p:spPr>
          <a:xfrm>
            <a:off x="5579806" y="1815543"/>
            <a:ext cx="2714877" cy="1240275"/>
          </a:xfrm>
          <a:prstGeom prst="rect">
            <a:avLst/>
          </a:prstGeom>
          <a:effectLst/>
        </p:spPr>
      </p:pic>
      <p:sp>
        <p:nvSpPr>
          <p:cNvPr id="2" name="Title 1"/>
          <p:cNvSpPr>
            <a:spLocks noGrp="1"/>
          </p:cNvSpPr>
          <p:nvPr>
            <p:ph type="title"/>
          </p:nvPr>
        </p:nvSpPr>
        <p:spPr>
          <a:xfrm>
            <a:off x="457200" y="532539"/>
            <a:ext cx="8229600" cy="489423"/>
          </a:xfrm>
        </p:spPr>
        <p:txBody>
          <a:bodyPr>
            <a:normAutofit fontScale="90000"/>
          </a:bodyPr>
          <a:lstStyle/>
          <a:p>
            <a:pPr algn="ctr"/>
            <a:r>
              <a:rPr lang="en-US" sz="2800" dirty="0"/>
              <a:t>Project Overview</a:t>
            </a:r>
          </a:p>
        </p:txBody>
      </p:sp>
      <p:sp>
        <p:nvSpPr>
          <p:cNvPr id="3" name="Slide Number Placeholder 2">
            <a:extLst>
              <a:ext uri="{FF2B5EF4-FFF2-40B4-BE49-F238E27FC236}">
                <a16:creationId xmlns:a16="http://schemas.microsoft.com/office/drawing/2014/main" id="{CE3A53F2-2513-47DB-85E7-4AE950078047}"/>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19</a:t>
            </a:fld>
            <a:endParaRPr lang="en-US" dirty="0">
              <a:solidFill>
                <a:prstClr val="white">
                  <a:lumMod val="65000"/>
                </a:prstClr>
              </a:solidFill>
            </a:endParaRPr>
          </a:p>
        </p:txBody>
      </p:sp>
    </p:spTree>
    <p:extLst>
      <p:ext uri="{BB962C8B-B14F-4D97-AF65-F5344CB8AC3E}">
        <p14:creationId xmlns:p14="http://schemas.microsoft.com/office/powerpoint/2010/main" val="3196197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Welcome back!</a:t>
            </a:r>
            <a:endParaRPr/>
          </a:p>
        </p:txBody>
      </p:sp>
      <p:sp>
        <p:nvSpPr>
          <p:cNvPr id="151" name="Google Shape;151;p36"/>
          <p:cNvSpPr txBox="1">
            <a:spLocks noGrp="1"/>
          </p:cNvSpPr>
          <p:nvPr>
            <p:ph type="subTitle" idx="1"/>
          </p:nvPr>
        </p:nvSpPr>
        <p:spPr>
          <a:xfrm>
            <a:off x="311700" y="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rPr>
              <a:t>Gerrit Knaap, PLCC Co-Chair</a:t>
            </a:r>
            <a:endParaRPr b="1">
              <a:solidFill>
                <a:srgbClr val="FFFFFF"/>
              </a:solidFill>
            </a:endParaRPr>
          </a:p>
          <a:p>
            <a:pPr marL="0" lvl="0" indent="0" algn="ctr" rtl="0">
              <a:spcBef>
                <a:spcPts val="0"/>
              </a:spcBef>
              <a:spcAft>
                <a:spcPts val="0"/>
              </a:spcAft>
              <a:buNone/>
            </a:pPr>
            <a:r>
              <a:rPr lang="en" b="1">
                <a:solidFill>
                  <a:srgbClr val="FFFFFF"/>
                </a:solidFill>
              </a:rPr>
              <a:t>Professor and Director, NCSG</a:t>
            </a:r>
            <a:endParaRPr b="1">
              <a:solidFill>
                <a:srgbClr val="FFFFFF"/>
              </a:solidFill>
            </a:endParaRPr>
          </a:p>
        </p:txBody>
      </p:sp>
      <p:pic>
        <p:nvPicPr>
          <p:cNvPr id="152" name="Google Shape;152;p36"/>
          <p:cNvPicPr preferRelativeResize="0"/>
          <p:nvPr/>
        </p:nvPicPr>
        <p:blipFill>
          <a:blip r:embed="rId4">
            <a:alphaModFix/>
          </a:blip>
          <a:stretch>
            <a:fillRect/>
          </a:stretch>
        </p:blipFill>
        <p:spPr>
          <a:xfrm>
            <a:off x="7666796" y="3784550"/>
            <a:ext cx="1290025" cy="1301502"/>
          </a:xfrm>
          <a:prstGeom prst="rect">
            <a:avLst/>
          </a:prstGeom>
          <a:noFill/>
          <a:ln>
            <a:noFill/>
          </a:ln>
        </p:spPr>
      </p:pic>
      <p:pic>
        <p:nvPicPr>
          <p:cNvPr id="153" name="Google Shape;153;p36"/>
          <p:cNvPicPr preferRelativeResize="0"/>
          <p:nvPr/>
        </p:nvPicPr>
        <p:blipFill>
          <a:blip r:embed="rId5">
            <a:alphaModFix/>
          </a:blip>
          <a:stretch>
            <a:fillRect/>
          </a:stretch>
        </p:blipFill>
        <p:spPr>
          <a:xfrm>
            <a:off x="4022649" y="3893675"/>
            <a:ext cx="1098701" cy="1083248"/>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456" y="603221"/>
            <a:ext cx="3426542" cy="336461"/>
          </a:xfrm>
        </p:spPr>
        <p:txBody>
          <a:bodyPr>
            <a:noAutofit/>
          </a:bodyPr>
          <a:lstStyle/>
          <a:p>
            <a:pPr algn="ctr"/>
            <a:r>
              <a:rPr lang="en-US" sz="2800" dirty="0"/>
              <a:t>Vehicle Assembly</a:t>
            </a:r>
          </a:p>
        </p:txBody>
      </p:sp>
      <p:sp>
        <p:nvSpPr>
          <p:cNvPr id="4" name="Slide Number Placeholder 3">
            <a:extLst>
              <a:ext uri="{FF2B5EF4-FFF2-40B4-BE49-F238E27FC236}">
                <a16:creationId xmlns:a16="http://schemas.microsoft.com/office/drawing/2014/main" id="{0AA87ED5-3AF2-4472-AD6A-C55BFC3366F6}"/>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20</a:t>
            </a:fld>
            <a:endParaRPr lang="en-US" dirty="0">
              <a:solidFill>
                <a:prstClr val="white">
                  <a:lumMod val="65000"/>
                </a:prstClr>
              </a:solidFill>
            </a:endParaRPr>
          </a:p>
        </p:txBody>
      </p:sp>
      <p:sp>
        <p:nvSpPr>
          <p:cNvPr id="8" name="Footer Placeholder 1">
            <a:extLst>
              <a:ext uri="{FF2B5EF4-FFF2-40B4-BE49-F238E27FC236}">
                <a16:creationId xmlns:a16="http://schemas.microsoft.com/office/drawing/2014/main" id="{6DA0F30F-AF77-458C-AEC5-9497F0CDCD27}"/>
              </a:ext>
            </a:extLst>
          </p:cNvPr>
          <p:cNvSpPr txBox="1">
            <a:spLocks/>
          </p:cNvSpPr>
          <p:nvPr/>
        </p:nvSpPr>
        <p:spPr>
          <a:xfrm>
            <a:off x="381000" y="4857750"/>
            <a:ext cx="3387320" cy="259369"/>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endParaRPr lang="en-US" dirty="0">
              <a:solidFill>
                <a:prstClr val="black"/>
              </a:solidFill>
            </a:endParaRPr>
          </a:p>
        </p:txBody>
      </p:sp>
      <p:sp>
        <p:nvSpPr>
          <p:cNvPr id="6" name="Rectangle 5">
            <a:extLst>
              <a:ext uri="{FF2B5EF4-FFF2-40B4-BE49-F238E27FC236}">
                <a16:creationId xmlns:a16="http://schemas.microsoft.com/office/drawing/2014/main" id="{F96CE165-F3F0-4F1C-AB74-A196D2AEAD26}"/>
              </a:ext>
            </a:extLst>
          </p:cNvPr>
          <p:cNvSpPr/>
          <p:nvPr/>
        </p:nvSpPr>
        <p:spPr>
          <a:xfrm>
            <a:off x="49428" y="955423"/>
            <a:ext cx="7526594" cy="4047262"/>
          </a:xfrm>
          <a:prstGeom prst="rect">
            <a:avLst/>
          </a:prstGeom>
        </p:spPr>
        <p:txBody>
          <a:bodyPr wrap="square">
            <a:spAutoFit/>
          </a:bodyPr>
          <a:lstStyle/>
          <a:p>
            <a:pPr marL="285750" indent="-285750" defTabSz="457200">
              <a:buClrTx/>
              <a:buFont typeface="Arial" panose="020B0604020202020204" pitchFamily="34" charset="0"/>
              <a:buChar char="•"/>
            </a:pPr>
            <a:r>
              <a:rPr lang="en-US" sz="2200" kern="1200" dirty="0">
                <a:solidFill>
                  <a:srgbClr val="7030A0"/>
                </a:solidFill>
                <a:ea typeface="+mn-ea"/>
                <a:cs typeface="+mn-cs"/>
              </a:rPr>
              <a:t>Vehicles being assembled in </a:t>
            </a:r>
            <a:r>
              <a:rPr lang="en-US" sz="2200" kern="1200" dirty="0" smtClean="0">
                <a:solidFill>
                  <a:srgbClr val="7030A0"/>
                </a:solidFill>
                <a:ea typeface="+mn-ea"/>
                <a:cs typeface="+mn-cs"/>
              </a:rPr>
              <a:t>Elmira</a:t>
            </a:r>
            <a:r>
              <a:rPr lang="en-US" sz="2200" kern="1200" dirty="0">
                <a:solidFill>
                  <a:srgbClr val="7030A0"/>
                </a:solidFill>
                <a:ea typeface="+mn-ea"/>
                <a:cs typeface="+mn-cs"/>
              </a:rPr>
              <a:t>, NY </a:t>
            </a:r>
          </a:p>
          <a:p>
            <a:pPr marL="285750" indent="-285750" defTabSz="457200">
              <a:buClrTx/>
              <a:buFont typeface="Arial" panose="020B0604020202020204" pitchFamily="34" charset="0"/>
              <a:buChar char="•"/>
            </a:pPr>
            <a:endParaRPr lang="en-US" sz="1000" kern="1200" dirty="0" smtClean="0">
              <a:solidFill>
                <a:srgbClr val="7030A0"/>
              </a:solidFill>
              <a:ea typeface="+mn-ea"/>
              <a:cs typeface="+mn-cs"/>
            </a:endParaRPr>
          </a:p>
          <a:p>
            <a:pPr marL="285750" indent="-285750" defTabSz="457200">
              <a:buClrTx/>
              <a:buFont typeface="Arial" panose="020B0604020202020204" pitchFamily="34" charset="0"/>
              <a:buChar char="•"/>
            </a:pPr>
            <a:r>
              <a:rPr lang="en-US" sz="2200" kern="1200" dirty="0" smtClean="0">
                <a:solidFill>
                  <a:srgbClr val="7030A0"/>
                </a:solidFill>
                <a:ea typeface="+mn-ea"/>
                <a:cs typeface="+mn-cs"/>
              </a:rPr>
              <a:t>1</a:t>
            </a:r>
            <a:r>
              <a:rPr lang="en-US" sz="2200" kern="1200" baseline="30000" dirty="0" smtClean="0">
                <a:solidFill>
                  <a:srgbClr val="7030A0"/>
                </a:solidFill>
                <a:ea typeface="+mn-ea"/>
                <a:cs typeface="+mn-cs"/>
              </a:rPr>
              <a:t>st</a:t>
            </a:r>
            <a:r>
              <a:rPr lang="en-US" sz="2200" kern="1200" dirty="0" smtClean="0">
                <a:solidFill>
                  <a:srgbClr val="7030A0"/>
                </a:solidFill>
                <a:ea typeface="+mn-ea"/>
                <a:cs typeface="+mn-cs"/>
              </a:rPr>
              <a:t> </a:t>
            </a:r>
            <a:r>
              <a:rPr lang="en-US" sz="2200" kern="1200" dirty="0">
                <a:solidFill>
                  <a:srgbClr val="7030A0"/>
                </a:solidFill>
                <a:ea typeface="+mn-ea"/>
                <a:cs typeface="+mn-cs"/>
              </a:rPr>
              <a:t>of 26 vehicles nearly complete</a:t>
            </a:r>
          </a:p>
          <a:p>
            <a:pPr marL="285750" indent="-285750" defTabSz="457200">
              <a:buClrTx/>
              <a:buFont typeface="Arial" panose="020B0604020202020204" pitchFamily="34" charset="0"/>
              <a:buChar char="•"/>
            </a:pPr>
            <a:endParaRPr lang="en-US" sz="1000" kern="1200" dirty="0">
              <a:solidFill>
                <a:srgbClr val="7030A0"/>
              </a:solidFill>
              <a:ea typeface="+mn-ea"/>
              <a:cs typeface="+mn-cs"/>
            </a:endParaRPr>
          </a:p>
          <a:p>
            <a:pPr marL="285750" indent="-285750" defTabSz="457200">
              <a:buClrTx/>
              <a:buFont typeface="Arial" panose="020B0604020202020204" pitchFamily="34" charset="0"/>
              <a:buChar char="•"/>
            </a:pPr>
            <a:r>
              <a:rPr lang="en-US" sz="2200" kern="1200" dirty="0">
                <a:solidFill>
                  <a:srgbClr val="7030A0"/>
                </a:solidFill>
                <a:ea typeface="+mn-ea"/>
                <a:cs typeface="+mn-cs"/>
              </a:rPr>
              <a:t>Local testing anticipated in 2021</a:t>
            </a:r>
          </a:p>
          <a:p>
            <a:pPr marL="285750" indent="-285750" defTabSz="457200">
              <a:buClrTx/>
              <a:buFont typeface="Arial" panose="020B0604020202020204" pitchFamily="34" charset="0"/>
              <a:buChar char="•"/>
            </a:pPr>
            <a:endParaRPr lang="en-US" sz="105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431 passengers per car, </a:t>
            </a:r>
          </a:p>
          <a:p>
            <a:pPr defTabSz="457200">
              <a:buClrTx/>
              <a:buFontTx/>
              <a:buNone/>
            </a:pPr>
            <a:r>
              <a:rPr lang="en-US" sz="2200" kern="1200" dirty="0">
                <a:solidFill>
                  <a:srgbClr val="7030A0"/>
                </a:solidFill>
                <a:ea typeface="+mn-ea"/>
                <a:cs typeface="+mn-cs"/>
              </a:rPr>
              <a:t>    including 80 seats</a:t>
            </a:r>
          </a:p>
          <a:p>
            <a:pPr defTabSz="457200">
              <a:buClrTx/>
              <a:buFontTx/>
              <a:buNone/>
            </a:pPr>
            <a:endParaRPr lang="en-US" sz="10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Designated space for persons </a:t>
            </a:r>
          </a:p>
          <a:p>
            <a:pPr defTabSz="457200">
              <a:buClrTx/>
              <a:buFontTx/>
              <a:buNone/>
            </a:pPr>
            <a:r>
              <a:rPr lang="en-US" sz="2200" kern="1200" dirty="0">
                <a:solidFill>
                  <a:srgbClr val="7030A0"/>
                </a:solidFill>
                <a:ea typeface="+mn-ea"/>
                <a:cs typeface="+mn-cs"/>
              </a:rPr>
              <a:t>    disabilities &amp; bikes</a:t>
            </a:r>
          </a:p>
          <a:p>
            <a:pPr defTabSz="457200">
              <a:buClrTx/>
              <a:buFontTx/>
              <a:buNone/>
            </a:pPr>
            <a:endParaRPr lang="en-US" sz="10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37 miles of wiring in each car = </a:t>
            </a:r>
          </a:p>
          <a:p>
            <a:pPr defTabSz="457200">
              <a:buClrTx/>
              <a:buFontTx/>
              <a:buNone/>
            </a:pPr>
            <a:r>
              <a:rPr lang="en-US" sz="2200" kern="1200" dirty="0">
                <a:solidFill>
                  <a:srgbClr val="7030A0"/>
                </a:solidFill>
                <a:ea typeface="+mn-ea"/>
                <a:cs typeface="+mn-cs"/>
              </a:rPr>
              <a:t>     College Park to Orioles </a:t>
            </a:r>
            <a:r>
              <a:rPr lang="en-US" sz="2200" kern="1200" dirty="0" smtClean="0">
                <a:solidFill>
                  <a:srgbClr val="7030A0"/>
                </a:solidFill>
                <a:ea typeface="+mn-ea"/>
                <a:cs typeface="+mn-cs"/>
              </a:rPr>
              <a:t>Park</a:t>
            </a:r>
            <a:endParaRPr lang="en-US" sz="2200" kern="1200" dirty="0">
              <a:solidFill>
                <a:srgbClr val="7030A0"/>
              </a:solidFill>
              <a:ea typeface="+mn-ea"/>
              <a:cs typeface="+mn-cs"/>
            </a:endParaRPr>
          </a:p>
        </p:txBody>
      </p:sp>
      <p:pic>
        <p:nvPicPr>
          <p:cNvPr id="7" name="Picture 6">
            <a:extLst>
              <a:ext uri="{FF2B5EF4-FFF2-40B4-BE49-F238E27FC236}">
                <a16:creationId xmlns:a16="http://schemas.microsoft.com/office/drawing/2014/main" id="{BFDDEAA2-C2D4-4217-8C6C-3055A6E7CA2F}"/>
              </a:ext>
            </a:extLst>
          </p:cNvPr>
          <p:cNvPicPr>
            <a:picLocks noChangeAspect="1"/>
          </p:cNvPicPr>
          <p:nvPr/>
        </p:nvPicPr>
        <p:blipFill>
          <a:blip r:embed="rId2"/>
          <a:stretch>
            <a:fillRect/>
          </a:stretch>
        </p:blipFill>
        <p:spPr>
          <a:xfrm>
            <a:off x="5643716" y="541425"/>
            <a:ext cx="3328220" cy="2086577"/>
          </a:xfrm>
          <a:prstGeom prst="rect">
            <a:avLst/>
          </a:prstGeom>
          <a:effectLst>
            <a:glow rad="63500">
              <a:srgbClr val="7030A0">
                <a:alpha val="40000"/>
              </a:srgbClr>
            </a:glow>
          </a:effectLst>
        </p:spPr>
      </p:pic>
      <p:pic>
        <p:nvPicPr>
          <p:cNvPr id="9" name="Picture 8">
            <a:extLst>
              <a:ext uri="{FF2B5EF4-FFF2-40B4-BE49-F238E27FC236}">
                <a16:creationId xmlns:a16="http://schemas.microsoft.com/office/drawing/2014/main" id="{CEC2EC76-0927-4B38-AF64-8213AF2F3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706" y="2750689"/>
            <a:ext cx="3354231" cy="1896692"/>
          </a:xfrm>
          <a:prstGeom prst="rect">
            <a:avLst/>
          </a:prstGeom>
          <a:noFill/>
          <a:ln>
            <a:noFill/>
          </a:ln>
          <a:effectLst>
            <a:glow rad="63500">
              <a:srgbClr val="7030A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811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798" y="484046"/>
            <a:ext cx="4144297" cy="489423"/>
          </a:xfrm>
        </p:spPr>
        <p:txBody>
          <a:bodyPr>
            <a:noAutofit/>
          </a:bodyPr>
          <a:lstStyle/>
          <a:p>
            <a:pPr algn="ctr"/>
            <a:r>
              <a:rPr lang="en-US" sz="2800" dirty="0"/>
              <a:t>Bethesda Station Shaft</a:t>
            </a:r>
          </a:p>
        </p:txBody>
      </p:sp>
      <p:sp>
        <p:nvSpPr>
          <p:cNvPr id="6" name="TextBox 5">
            <a:extLst>
              <a:ext uri="{FF2B5EF4-FFF2-40B4-BE49-F238E27FC236}">
                <a16:creationId xmlns:a16="http://schemas.microsoft.com/office/drawing/2014/main" id="{2A42C222-96FF-4A4F-B0DF-DFBBABB18541}"/>
              </a:ext>
            </a:extLst>
          </p:cNvPr>
          <p:cNvSpPr txBox="1"/>
          <p:nvPr/>
        </p:nvSpPr>
        <p:spPr>
          <a:xfrm>
            <a:off x="29887" y="1029268"/>
            <a:ext cx="9182939" cy="1323439"/>
          </a:xfrm>
          <a:prstGeom prst="rect">
            <a:avLst/>
          </a:prstGeom>
          <a:noFill/>
        </p:spPr>
        <p:txBody>
          <a:bodyPr wrap="square" rtlCol="0">
            <a:spAutoFit/>
          </a:bodyPr>
          <a:lstStyle/>
          <a:p>
            <a:pPr marL="285750" indent="-285750" defTabSz="457200">
              <a:buClrTx/>
              <a:buFont typeface="Arial" panose="020B0604020202020204" pitchFamily="34" charset="0"/>
              <a:buChar char="•"/>
            </a:pPr>
            <a:endParaRPr lang="en-US" sz="1200" kern="1200" dirty="0">
              <a:solidFill>
                <a:srgbClr val="7030A0"/>
              </a:solidFill>
              <a:ea typeface="+mn-ea"/>
              <a:cs typeface="+mn-cs"/>
            </a:endParaRPr>
          </a:p>
          <a:p>
            <a:pPr marL="285750" indent="-285750" defTabSz="457200">
              <a:buClrTx/>
              <a:buFont typeface="Arial" panose="020B0604020202020204" pitchFamily="34" charset="0"/>
              <a:buChar char="•"/>
            </a:pPr>
            <a:r>
              <a:rPr lang="en-US" sz="2200" kern="1200" dirty="0">
                <a:solidFill>
                  <a:srgbClr val="7030A0"/>
                </a:solidFill>
                <a:ea typeface="+mn-ea"/>
                <a:cs typeface="+mn-cs"/>
              </a:rPr>
              <a:t>Elevator shaft currently halfway to Red Line depth (75 of 145 feet) </a:t>
            </a:r>
          </a:p>
          <a:p>
            <a:pPr marL="285750" indent="-285750" defTabSz="457200">
              <a:buClrTx/>
              <a:buFont typeface="Arial" panose="020B0604020202020204" pitchFamily="34" charset="0"/>
              <a:buChar char="•"/>
            </a:pPr>
            <a:endParaRPr lang="en-US" sz="1200" kern="1200" dirty="0">
              <a:solidFill>
                <a:srgbClr val="7030A0"/>
              </a:solidFill>
              <a:ea typeface="+mn-ea"/>
              <a:cs typeface="+mn-cs"/>
            </a:endParaRPr>
          </a:p>
          <a:p>
            <a:pPr marL="285750" indent="-285750" defTabSz="457200">
              <a:buClrTx/>
              <a:buFont typeface="Arial" panose="020B0604020202020204" pitchFamily="34" charset="0"/>
              <a:buChar char="•"/>
            </a:pPr>
            <a:r>
              <a:rPr lang="en-US" sz="2200" kern="1200" dirty="0">
                <a:solidFill>
                  <a:srgbClr val="7030A0"/>
                </a:solidFill>
                <a:ea typeface="+mn-ea"/>
                <a:cs typeface="+mn-cs"/>
              </a:rPr>
              <a:t>Weekday blasting to continue as needed</a:t>
            </a:r>
          </a:p>
          <a:p>
            <a:pPr marL="285750" indent="-285750" defTabSz="457200">
              <a:buClrTx/>
              <a:buFont typeface="Arial" panose="020B0604020202020204" pitchFamily="34" charset="0"/>
              <a:buChar char="•"/>
            </a:pPr>
            <a:endParaRPr lang="en-US" sz="1200" kern="1200" dirty="0">
              <a:solidFill>
                <a:srgbClr val="7030A0"/>
              </a:solidFill>
              <a:ea typeface="+mn-ea"/>
              <a:cs typeface="+mn-cs"/>
            </a:endParaRPr>
          </a:p>
        </p:txBody>
      </p:sp>
      <p:sp>
        <p:nvSpPr>
          <p:cNvPr id="3" name="Slide Number Placeholder 2">
            <a:extLst>
              <a:ext uri="{FF2B5EF4-FFF2-40B4-BE49-F238E27FC236}">
                <a16:creationId xmlns:a16="http://schemas.microsoft.com/office/drawing/2014/main" id="{B189C2C1-6219-450A-A15A-9150055CF9DB}"/>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21</a:t>
            </a:fld>
            <a:endParaRPr lang="en-US" dirty="0">
              <a:solidFill>
                <a:prstClr val="white">
                  <a:lumMod val="65000"/>
                </a:prstClr>
              </a:solidFill>
            </a:endParaRPr>
          </a:p>
        </p:txBody>
      </p:sp>
      <p:pic>
        <p:nvPicPr>
          <p:cNvPr id="11" name="Picture 10">
            <a:extLst>
              <a:ext uri="{FF2B5EF4-FFF2-40B4-BE49-F238E27FC236}">
                <a16:creationId xmlns:a16="http://schemas.microsoft.com/office/drawing/2014/main" id="{FEBACD8C-D1C8-4375-ACF3-66B5186B101B}"/>
              </a:ext>
            </a:extLst>
          </p:cNvPr>
          <p:cNvPicPr>
            <a:picLocks noChangeAspect="1"/>
          </p:cNvPicPr>
          <p:nvPr/>
        </p:nvPicPr>
        <p:blipFill>
          <a:blip r:embed="rId3"/>
          <a:stretch>
            <a:fillRect/>
          </a:stretch>
        </p:blipFill>
        <p:spPr>
          <a:xfrm>
            <a:off x="799993" y="2475322"/>
            <a:ext cx="4416020" cy="2130431"/>
          </a:xfrm>
          <a:prstGeom prst="rect">
            <a:avLst/>
          </a:prstGeom>
          <a:effectLst>
            <a:glow rad="63500">
              <a:srgbClr val="7030A0">
                <a:alpha val="40000"/>
              </a:srgbClr>
            </a:glow>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B689DB8-5B07-4ECD-AAAE-40DA96C02617}"/>
              </a:ext>
            </a:extLst>
          </p:cNvPr>
          <p:cNvPicPr>
            <a:picLocks noChangeAspect="1"/>
          </p:cNvPicPr>
          <p:nvPr/>
        </p:nvPicPr>
        <p:blipFill>
          <a:blip r:embed="rId4"/>
          <a:stretch>
            <a:fillRect/>
          </a:stretch>
        </p:blipFill>
        <p:spPr>
          <a:xfrm>
            <a:off x="5923399" y="1699753"/>
            <a:ext cx="3009209" cy="2915871"/>
          </a:xfrm>
          <a:prstGeom prst="rect">
            <a:avLst/>
          </a:prstGeom>
          <a:effectLst>
            <a:glow rad="63500">
              <a:srgbClr val="7030A0">
                <a:alpha val="40000"/>
              </a:srgbClr>
            </a:glow>
          </a:effectLst>
        </p:spPr>
      </p:pic>
    </p:spTree>
    <p:extLst>
      <p:ext uri="{BB962C8B-B14F-4D97-AF65-F5344CB8AC3E}">
        <p14:creationId xmlns:p14="http://schemas.microsoft.com/office/powerpoint/2010/main" val="2575501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30798" y="303379"/>
            <a:ext cx="4144297" cy="489423"/>
          </a:xfrm>
        </p:spPr>
        <p:txBody>
          <a:bodyPr>
            <a:noAutofit/>
          </a:bodyPr>
          <a:lstStyle/>
          <a:p>
            <a:pPr algn="ctr"/>
            <a:r>
              <a:rPr lang="en-US" sz="2800" dirty="0"/>
              <a:t>Bethesda Station Shaft</a:t>
            </a:r>
          </a:p>
        </p:txBody>
      </p:sp>
      <p:sp>
        <p:nvSpPr>
          <p:cNvPr id="3" name="Slide Number Placeholder 2">
            <a:extLst>
              <a:ext uri="{FF2B5EF4-FFF2-40B4-BE49-F238E27FC236}">
                <a16:creationId xmlns:a16="http://schemas.microsoft.com/office/drawing/2014/main" id="{B189C2C1-6219-450A-A15A-9150055CF9DB}"/>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22</a:t>
            </a:fld>
            <a:endParaRPr lang="en-US" dirty="0">
              <a:solidFill>
                <a:prstClr val="white">
                  <a:lumMod val="65000"/>
                </a:prstClr>
              </a:solidFill>
            </a:endParaRPr>
          </a:p>
        </p:txBody>
      </p:sp>
      <p:pic>
        <p:nvPicPr>
          <p:cNvPr id="6" name="Picture 5">
            <a:extLst>
              <a:ext uri="{FF2B5EF4-FFF2-40B4-BE49-F238E27FC236}">
                <a16:creationId xmlns:a16="http://schemas.microsoft.com/office/drawing/2014/main" id="{0314A164-394C-455A-B24A-388286400C98}"/>
              </a:ext>
            </a:extLst>
          </p:cNvPr>
          <p:cNvPicPr>
            <a:picLocks noChangeAspect="1"/>
          </p:cNvPicPr>
          <p:nvPr/>
        </p:nvPicPr>
        <p:blipFill>
          <a:blip r:embed="rId3"/>
          <a:stretch>
            <a:fillRect/>
          </a:stretch>
        </p:blipFill>
        <p:spPr>
          <a:xfrm>
            <a:off x="4422192" y="1985317"/>
            <a:ext cx="4746523" cy="2400575"/>
          </a:xfrm>
          <a:prstGeom prst="rect">
            <a:avLst/>
          </a:prstGeom>
        </p:spPr>
      </p:pic>
      <p:pic>
        <p:nvPicPr>
          <p:cNvPr id="8" name="Picture 7">
            <a:extLst>
              <a:ext uri="{FF2B5EF4-FFF2-40B4-BE49-F238E27FC236}">
                <a16:creationId xmlns:a16="http://schemas.microsoft.com/office/drawing/2014/main" id="{7C468838-C2CF-41D8-A259-292D763701C0}"/>
              </a:ext>
            </a:extLst>
          </p:cNvPr>
          <p:cNvPicPr>
            <a:picLocks noChangeAspect="1"/>
          </p:cNvPicPr>
          <p:nvPr/>
        </p:nvPicPr>
        <p:blipFill>
          <a:blip r:embed="rId4"/>
          <a:stretch>
            <a:fillRect/>
          </a:stretch>
        </p:blipFill>
        <p:spPr>
          <a:xfrm>
            <a:off x="59934" y="2555502"/>
            <a:ext cx="4410952" cy="2204705"/>
          </a:xfrm>
          <a:prstGeom prst="rect">
            <a:avLst/>
          </a:prstGeom>
          <a:effectLst>
            <a:glow rad="63500">
              <a:srgbClr val="7030A0">
                <a:alpha val="40000"/>
              </a:srgbClr>
            </a:glow>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C1A052E-7EB1-4BC0-ABF8-0467DF4084CA}"/>
              </a:ext>
            </a:extLst>
          </p:cNvPr>
          <p:cNvSpPr txBox="1"/>
          <p:nvPr/>
        </p:nvSpPr>
        <p:spPr>
          <a:xfrm>
            <a:off x="121719" y="785147"/>
            <a:ext cx="8746978" cy="1257886"/>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a:bodyPr>
          <a:lstStyle/>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Per cooperative agreement with MDOT MTA, </a:t>
            </a:r>
            <a:r>
              <a:rPr lang="en-US" sz="2200" kern="1200" dirty="0" err="1">
                <a:solidFill>
                  <a:srgbClr val="7030A0"/>
                </a:solidFill>
                <a:latin typeface="Calibri" panose="020F0502020204030204" pitchFamily="34" charset="0"/>
              </a:rPr>
              <a:t>Carr</a:t>
            </a:r>
            <a:r>
              <a:rPr lang="en-US" sz="2200" kern="1200" dirty="0">
                <a:solidFill>
                  <a:srgbClr val="7030A0"/>
                </a:solidFill>
                <a:latin typeface="Calibri" panose="020F0502020204030204" pitchFamily="34" charset="0"/>
              </a:rPr>
              <a:t> Properties recently completed the shell of the Purple Line’s Bethesda Station</a:t>
            </a:r>
            <a:br>
              <a:rPr lang="en-US" sz="2200" kern="1200" dirty="0">
                <a:solidFill>
                  <a:srgbClr val="7030A0"/>
                </a:solidFill>
                <a:latin typeface="Calibri" panose="020F0502020204030204" pitchFamily="34" charset="0"/>
              </a:rPr>
            </a:b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The station will be integrated into a high-rise office building</a:t>
            </a:r>
          </a:p>
        </p:txBody>
      </p:sp>
    </p:spTree>
    <p:extLst>
      <p:ext uri="{BB962C8B-B14F-4D97-AF65-F5344CB8AC3E}">
        <p14:creationId xmlns:p14="http://schemas.microsoft.com/office/powerpoint/2010/main" val="193589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70CCDE-D204-4946-BC26-48DC62250F23}"/>
              </a:ext>
            </a:extLst>
          </p:cNvPr>
          <p:cNvPicPr>
            <a:picLocks noChangeAspect="1"/>
          </p:cNvPicPr>
          <p:nvPr/>
        </p:nvPicPr>
        <p:blipFill>
          <a:blip r:embed="rId3"/>
          <a:stretch>
            <a:fillRect/>
          </a:stretch>
        </p:blipFill>
        <p:spPr>
          <a:xfrm>
            <a:off x="2563376" y="1599105"/>
            <a:ext cx="6580624" cy="3149738"/>
          </a:xfrm>
          <a:prstGeom prst="rect">
            <a:avLst/>
          </a:prstGeom>
        </p:spPr>
      </p:pic>
      <p:sp>
        <p:nvSpPr>
          <p:cNvPr id="2" name="Title 1"/>
          <p:cNvSpPr>
            <a:spLocks noGrp="1"/>
          </p:cNvSpPr>
          <p:nvPr>
            <p:ph type="title"/>
          </p:nvPr>
        </p:nvSpPr>
        <p:spPr>
          <a:xfrm>
            <a:off x="1887794" y="440534"/>
            <a:ext cx="5368413" cy="489423"/>
          </a:xfrm>
        </p:spPr>
        <p:txBody>
          <a:bodyPr>
            <a:normAutofit fontScale="90000"/>
          </a:bodyPr>
          <a:lstStyle/>
          <a:p>
            <a:pPr algn="ctr"/>
            <a:r>
              <a:rPr lang="en-US" sz="2800" dirty="0"/>
              <a:t>Silver Spring Transit Center</a:t>
            </a:r>
          </a:p>
        </p:txBody>
      </p:sp>
      <p:sp>
        <p:nvSpPr>
          <p:cNvPr id="3" name="Slide Number Placeholder 2">
            <a:extLst>
              <a:ext uri="{FF2B5EF4-FFF2-40B4-BE49-F238E27FC236}">
                <a16:creationId xmlns:a16="http://schemas.microsoft.com/office/drawing/2014/main" id="{344D374B-1E1E-4C97-8B0F-C2E3F0F890AD}"/>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23</a:t>
            </a:fld>
            <a:endParaRPr lang="en-US" dirty="0">
              <a:solidFill>
                <a:prstClr val="white">
                  <a:lumMod val="65000"/>
                </a:prstClr>
              </a:solidFill>
            </a:endParaRPr>
          </a:p>
        </p:txBody>
      </p:sp>
      <p:sp>
        <p:nvSpPr>
          <p:cNvPr id="5" name="TextBox 4">
            <a:extLst>
              <a:ext uri="{FF2B5EF4-FFF2-40B4-BE49-F238E27FC236}">
                <a16:creationId xmlns:a16="http://schemas.microsoft.com/office/drawing/2014/main" id="{235E1216-57CB-4E60-B9DA-2C3730CE04E6}"/>
              </a:ext>
            </a:extLst>
          </p:cNvPr>
          <p:cNvSpPr txBox="1"/>
          <p:nvPr/>
        </p:nvSpPr>
        <p:spPr>
          <a:xfrm>
            <a:off x="148281" y="1131861"/>
            <a:ext cx="8843319" cy="1722549"/>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fontScale="40000" lnSpcReduction="20000"/>
          </a:bodyPr>
          <a:lstStyle/>
          <a:p>
            <a:pPr defTabSz="457200">
              <a:buClrTx/>
              <a:buFontTx/>
              <a:buNone/>
            </a:pPr>
            <a:r>
              <a:rPr lang="en-US" sz="4900" kern="1200" dirty="0" smtClean="0">
                <a:solidFill>
                  <a:srgbClr val="7030A0"/>
                </a:solidFill>
                <a:latin typeface="Calibri" panose="020F0502020204030204" pitchFamily="34" charset="0"/>
              </a:rPr>
              <a:t>   Goal</a:t>
            </a:r>
            <a:r>
              <a:rPr lang="en-US" sz="4900" kern="1200" dirty="0">
                <a:solidFill>
                  <a:srgbClr val="7030A0"/>
                </a:solidFill>
                <a:latin typeface="Calibri" panose="020F0502020204030204" pitchFamily="34" charset="0"/>
              </a:rPr>
              <a:t>: Simultaneously schedule major WMATA and Purple Line work</a:t>
            </a:r>
          </a:p>
          <a:p>
            <a:pPr defTabSz="457200">
              <a:buClrTx/>
              <a:buFontTx/>
              <a:buNone/>
            </a:pPr>
            <a:r>
              <a:rPr lang="en-US" sz="4900" kern="1200" dirty="0">
                <a:solidFill>
                  <a:srgbClr val="7030A0"/>
                </a:solidFill>
                <a:latin typeface="Calibri" panose="020F0502020204030204" pitchFamily="34" charset="0"/>
              </a:rPr>
              <a:t>   to minimize public disruption</a:t>
            </a:r>
          </a:p>
          <a:p>
            <a:pPr defTabSz="457200">
              <a:buClrTx/>
              <a:buFontTx/>
              <a:buNone/>
            </a:pPr>
            <a:endParaRPr lang="en-US" sz="4900" kern="1200" dirty="0">
              <a:solidFill>
                <a:srgbClr val="7030A0"/>
              </a:solidFill>
              <a:latin typeface="Calibri" panose="020F0502020204030204" pitchFamily="34" charset="0"/>
            </a:endParaRPr>
          </a:p>
          <a:p>
            <a:pPr defTabSz="457200">
              <a:buClrTx/>
              <a:buFontTx/>
              <a:buNone/>
            </a:pPr>
            <a:r>
              <a:rPr lang="en-US" sz="4900" kern="1200" dirty="0" smtClean="0">
                <a:solidFill>
                  <a:srgbClr val="7030A0"/>
                </a:solidFill>
                <a:latin typeface="Calibri" panose="020F0502020204030204" pitchFamily="34" charset="0"/>
              </a:rPr>
              <a:t>   Coordination </a:t>
            </a:r>
            <a:r>
              <a:rPr lang="en-US" sz="4900" kern="1200" dirty="0">
                <a:solidFill>
                  <a:srgbClr val="7030A0"/>
                </a:solidFill>
                <a:latin typeface="Calibri" panose="020F0502020204030204" pitchFamily="34" charset="0"/>
              </a:rPr>
              <a:t>with </a:t>
            </a:r>
          </a:p>
          <a:p>
            <a:pPr defTabSz="457200">
              <a:buClrTx/>
              <a:buFontTx/>
              <a:buNone/>
            </a:pPr>
            <a:r>
              <a:rPr lang="en-US" sz="4900" kern="1200" dirty="0">
                <a:solidFill>
                  <a:srgbClr val="7030A0"/>
                </a:solidFill>
                <a:latin typeface="Calibri" panose="020F0502020204030204" pitchFamily="34" charset="0"/>
              </a:rPr>
              <a:t>   WMATA and CSX </a:t>
            </a:r>
          </a:p>
          <a:p>
            <a:pPr defTabSz="457200">
              <a:buClrTx/>
              <a:buFontTx/>
              <a:buNone/>
            </a:pPr>
            <a:r>
              <a:rPr lang="en-US" sz="4900" kern="1200" dirty="0">
                <a:solidFill>
                  <a:srgbClr val="7030A0"/>
                </a:solidFill>
                <a:latin typeface="Calibri" panose="020F0502020204030204" pitchFamily="34" charset="0"/>
              </a:rPr>
              <a:t>   is key to construction </a:t>
            </a:r>
          </a:p>
          <a:p>
            <a:pPr defTabSz="457200">
              <a:buClrTx/>
              <a:buFontTx/>
              <a:buNone/>
            </a:pPr>
            <a:r>
              <a:rPr lang="en-US" sz="4900" kern="1200" dirty="0">
                <a:solidFill>
                  <a:srgbClr val="7030A0"/>
                </a:solidFill>
                <a:latin typeface="Calibri" panose="020F0502020204030204" pitchFamily="34" charset="0"/>
              </a:rPr>
              <a:t>   schedule </a:t>
            </a:r>
          </a:p>
          <a:p>
            <a:pPr defTabSz="457200">
              <a:buClrTx/>
              <a:buFontTx/>
              <a:buNone/>
            </a:pPr>
            <a:endParaRPr lang="en-US" sz="1600" kern="1200" dirty="0">
              <a:solidFill>
                <a:srgbClr val="7030A0"/>
              </a:solidFill>
              <a:latin typeface="Calibri" panose="020F0502020204030204" pitchFamily="34" charset="0"/>
            </a:endParaRPr>
          </a:p>
        </p:txBody>
      </p:sp>
    </p:spTree>
    <p:extLst>
      <p:ext uri="{BB962C8B-B14F-4D97-AF65-F5344CB8AC3E}">
        <p14:creationId xmlns:p14="http://schemas.microsoft.com/office/powerpoint/2010/main" val="4060283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5E1216-57CB-4E60-B9DA-2C3730CE04E6}"/>
              </a:ext>
            </a:extLst>
          </p:cNvPr>
          <p:cNvSpPr txBox="1"/>
          <p:nvPr/>
        </p:nvSpPr>
        <p:spPr>
          <a:xfrm>
            <a:off x="145271" y="645779"/>
            <a:ext cx="8748008" cy="3820866"/>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a:bodyPr>
          <a:lstStyle/>
          <a:p>
            <a:pPr marL="342900" indent="-342900" defTabSz="457200">
              <a:buClrTx/>
              <a:buFont typeface="Arial" panose="020B0604020202020204" pitchFamily="34" charset="0"/>
              <a:buChar char="•"/>
            </a:pPr>
            <a:r>
              <a:rPr lang="en-US" sz="2400" kern="1200" dirty="0">
                <a:solidFill>
                  <a:srgbClr val="7030A0"/>
                </a:solidFill>
                <a:latin typeface="Calibri" panose="020F0502020204030204" pitchFamily="34" charset="0"/>
              </a:rPr>
              <a:t>Work anticipated to start in spring 2019</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400" kern="1200" dirty="0">
                <a:solidFill>
                  <a:srgbClr val="7030A0"/>
                </a:solidFill>
                <a:latin typeface="Calibri" panose="020F0502020204030204" pitchFamily="34" charset="0"/>
              </a:rPr>
              <a:t>Work zone and temporary pedestrian plan will be established prior to start. Pedestrian access will be maintained across Colesville Rd.</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400" kern="1200" dirty="0">
                <a:solidFill>
                  <a:srgbClr val="7030A0"/>
                </a:solidFill>
                <a:latin typeface="Calibri" panose="020F0502020204030204" pitchFamily="34" charset="0"/>
              </a:rPr>
              <a:t>Initial work: Foundations for Purple Line track and Capital Crescent Trail bridges over Colesville Rd.</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400" kern="1200" dirty="0">
                <a:solidFill>
                  <a:srgbClr val="7030A0"/>
                </a:solidFill>
                <a:latin typeface="Calibri" panose="020F0502020204030204" pitchFamily="34" charset="0"/>
              </a:rPr>
              <a:t>MTA and PLTC working with </a:t>
            </a:r>
          </a:p>
          <a:p>
            <a:pPr defTabSz="457200">
              <a:buClrTx/>
              <a:buFontTx/>
              <a:buNone/>
            </a:pPr>
            <a:r>
              <a:rPr lang="en-US" sz="2400" kern="1200" dirty="0">
                <a:solidFill>
                  <a:srgbClr val="7030A0"/>
                </a:solidFill>
                <a:latin typeface="Calibri" panose="020F0502020204030204" pitchFamily="34" charset="0"/>
              </a:rPr>
              <a:t>     County on outreach to local </a:t>
            </a:r>
          </a:p>
          <a:p>
            <a:pPr defTabSz="457200">
              <a:buClrTx/>
              <a:buFontTx/>
              <a:buNone/>
            </a:pPr>
            <a:r>
              <a:rPr lang="en-US" sz="2400" kern="1200" dirty="0">
                <a:solidFill>
                  <a:srgbClr val="7030A0"/>
                </a:solidFill>
                <a:latin typeface="Calibri" panose="020F0502020204030204" pitchFamily="34" charset="0"/>
              </a:rPr>
              <a:t>     businesses and SSTC users </a:t>
            </a:r>
          </a:p>
        </p:txBody>
      </p:sp>
      <p:sp>
        <p:nvSpPr>
          <p:cNvPr id="2" name="Title 1"/>
          <p:cNvSpPr>
            <a:spLocks noGrp="1"/>
          </p:cNvSpPr>
          <p:nvPr>
            <p:ph type="title"/>
          </p:nvPr>
        </p:nvSpPr>
        <p:spPr>
          <a:xfrm>
            <a:off x="1887794" y="336854"/>
            <a:ext cx="5368413" cy="489423"/>
          </a:xfrm>
        </p:spPr>
        <p:txBody>
          <a:bodyPr>
            <a:normAutofit fontScale="90000"/>
          </a:bodyPr>
          <a:lstStyle/>
          <a:p>
            <a:pPr algn="ctr"/>
            <a:r>
              <a:rPr lang="en-US" sz="2800" dirty="0"/>
              <a:t>Silver Spring Transit Center</a:t>
            </a:r>
          </a:p>
        </p:txBody>
      </p:sp>
      <p:sp>
        <p:nvSpPr>
          <p:cNvPr id="3" name="Slide Number Placeholder 2">
            <a:extLst>
              <a:ext uri="{FF2B5EF4-FFF2-40B4-BE49-F238E27FC236}">
                <a16:creationId xmlns:a16="http://schemas.microsoft.com/office/drawing/2014/main" id="{344D374B-1E1E-4C97-8B0F-C2E3F0F890AD}"/>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24</a:t>
            </a:fld>
            <a:endParaRPr lang="en-US" dirty="0">
              <a:solidFill>
                <a:prstClr val="white">
                  <a:lumMod val="65000"/>
                </a:prstClr>
              </a:solidFill>
            </a:endParaRPr>
          </a:p>
        </p:txBody>
      </p:sp>
      <p:pic>
        <p:nvPicPr>
          <p:cNvPr id="6" name="Picture 5">
            <a:extLst>
              <a:ext uri="{FF2B5EF4-FFF2-40B4-BE49-F238E27FC236}">
                <a16:creationId xmlns:a16="http://schemas.microsoft.com/office/drawing/2014/main" id="{F977FADD-BD9F-4A27-BCF1-282850948EEB}"/>
              </a:ext>
            </a:extLst>
          </p:cNvPr>
          <p:cNvPicPr>
            <a:picLocks noChangeAspect="1"/>
          </p:cNvPicPr>
          <p:nvPr/>
        </p:nvPicPr>
        <p:blipFill>
          <a:blip r:embed="rId3"/>
          <a:stretch>
            <a:fillRect/>
          </a:stretch>
        </p:blipFill>
        <p:spPr>
          <a:xfrm>
            <a:off x="4399614" y="2755758"/>
            <a:ext cx="4658245" cy="1948814"/>
          </a:xfrm>
          <a:prstGeom prst="rect">
            <a:avLst/>
          </a:prstGeom>
          <a:effectLst>
            <a:glow rad="63500">
              <a:srgbClr val="7030A0">
                <a:alpha val="40000"/>
              </a:srgbClr>
            </a:glow>
          </a:effectLst>
        </p:spPr>
      </p:pic>
    </p:spTree>
    <p:extLst>
      <p:ext uri="{BB962C8B-B14F-4D97-AF65-F5344CB8AC3E}">
        <p14:creationId xmlns:p14="http://schemas.microsoft.com/office/powerpoint/2010/main" val="2121755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159"/>
            <a:ext cx="8229600" cy="489423"/>
          </a:xfrm>
        </p:spPr>
        <p:txBody>
          <a:bodyPr>
            <a:normAutofit fontScale="90000"/>
          </a:bodyPr>
          <a:lstStyle/>
          <a:p>
            <a:pPr algn="ctr"/>
            <a:r>
              <a:rPr lang="en-US" sz="2800" dirty="0"/>
              <a:t>Safety is Job #1</a:t>
            </a:r>
          </a:p>
        </p:txBody>
      </p:sp>
      <p:sp>
        <p:nvSpPr>
          <p:cNvPr id="7" name="TextBox 6">
            <a:extLst>
              <a:ext uri="{FF2B5EF4-FFF2-40B4-BE49-F238E27FC236}">
                <a16:creationId xmlns:a16="http://schemas.microsoft.com/office/drawing/2014/main" id="{B207FB50-8C76-4C8B-93C9-66AF84C0F7A3}"/>
              </a:ext>
            </a:extLst>
          </p:cNvPr>
          <p:cNvSpPr txBox="1"/>
          <p:nvPr/>
        </p:nvSpPr>
        <p:spPr>
          <a:xfrm>
            <a:off x="663197" y="1628437"/>
            <a:ext cx="5044878" cy="2554545"/>
          </a:xfrm>
          <a:prstGeom prst="rect">
            <a:avLst/>
          </a:prstGeom>
          <a:noFill/>
        </p:spPr>
        <p:txBody>
          <a:bodyPr wrap="square" rtlCol="0">
            <a:spAutoFit/>
          </a:bodyPr>
          <a:lstStyle/>
          <a:p>
            <a:pPr defTabSz="457200">
              <a:spcBef>
                <a:spcPts val="1200"/>
              </a:spcBef>
              <a:spcAft>
                <a:spcPts val="1200"/>
              </a:spcAft>
              <a:buClrTx/>
              <a:buFontTx/>
              <a:buNone/>
            </a:pPr>
            <a:r>
              <a:rPr lang="en-US" sz="2400" b="1" kern="1200" dirty="0">
                <a:solidFill>
                  <a:srgbClr val="7030A0"/>
                </a:solidFill>
                <a:ea typeface="+mn-ea"/>
                <a:cs typeface="+mn-cs"/>
              </a:rPr>
              <a:t>Through February 2019</a:t>
            </a:r>
          </a:p>
          <a:p>
            <a:pPr marL="285750" indent="-285750" defTabSz="457200">
              <a:spcBef>
                <a:spcPts val="1200"/>
              </a:spcBef>
              <a:spcAft>
                <a:spcPts val="1200"/>
              </a:spcAft>
              <a:buClrTx/>
              <a:buFont typeface="Arial" panose="020B0604020202020204" pitchFamily="34" charset="0"/>
              <a:buChar char="•"/>
            </a:pPr>
            <a:r>
              <a:rPr lang="en-US" sz="2400" kern="1200" dirty="0">
                <a:solidFill>
                  <a:srgbClr val="7030A0"/>
                </a:solidFill>
                <a:ea typeface="+mn-ea"/>
                <a:cs typeface="+mn-cs"/>
              </a:rPr>
              <a:t>More than 2.7 million safe work hours worked </a:t>
            </a:r>
          </a:p>
          <a:p>
            <a:pPr marL="285750" indent="-285750" defTabSz="457200">
              <a:spcBef>
                <a:spcPts val="1200"/>
              </a:spcBef>
              <a:spcAft>
                <a:spcPts val="1200"/>
              </a:spcAft>
              <a:buClrTx/>
              <a:buFont typeface="Arial" panose="020B0604020202020204" pitchFamily="34" charset="0"/>
              <a:buChar char="•"/>
            </a:pPr>
            <a:r>
              <a:rPr lang="en-US" sz="2400" kern="1200" dirty="0">
                <a:solidFill>
                  <a:srgbClr val="7030A0"/>
                </a:solidFill>
                <a:ea typeface="+mn-ea"/>
                <a:cs typeface="+mn-cs"/>
              </a:rPr>
              <a:t>Over 3,000 employees  completed safety training  </a:t>
            </a:r>
          </a:p>
        </p:txBody>
      </p:sp>
      <p:pic>
        <p:nvPicPr>
          <p:cNvPr id="4" name="Picture 3">
            <a:extLst>
              <a:ext uri="{FF2B5EF4-FFF2-40B4-BE49-F238E27FC236}">
                <a16:creationId xmlns:a16="http://schemas.microsoft.com/office/drawing/2014/main" id="{900A9BA4-7A19-4F51-AF24-C451234583E2}"/>
              </a:ext>
            </a:extLst>
          </p:cNvPr>
          <p:cNvPicPr>
            <a:picLocks noChangeAspect="1"/>
          </p:cNvPicPr>
          <p:nvPr/>
        </p:nvPicPr>
        <p:blipFill>
          <a:blip r:embed="rId3"/>
          <a:stretch>
            <a:fillRect/>
          </a:stretch>
        </p:blipFill>
        <p:spPr>
          <a:xfrm>
            <a:off x="5984174" y="1574404"/>
            <a:ext cx="2393537" cy="2684278"/>
          </a:xfrm>
          <a:prstGeom prst="rect">
            <a:avLst/>
          </a:prstGeom>
        </p:spPr>
      </p:pic>
      <p:sp>
        <p:nvSpPr>
          <p:cNvPr id="5" name="Slide Number Placeholder 4">
            <a:extLst>
              <a:ext uri="{FF2B5EF4-FFF2-40B4-BE49-F238E27FC236}">
                <a16:creationId xmlns:a16="http://schemas.microsoft.com/office/drawing/2014/main" id="{90295BCE-5807-444D-A8D3-00C62B28C5F3}"/>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25</a:t>
            </a:fld>
            <a:endParaRPr lang="en-US" dirty="0">
              <a:solidFill>
                <a:prstClr val="white">
                  <a:lumMod val="65000"/>
                </a:prstClr>
              </a:solidFill>
            </a:endParaRPr>
          </a:p>
        </p:txBody>
      </p:sp>
    </p:spTree>
    <p:extLst>
      <p:ext uri="{BB962C8B-B14F-4D97-AF65-F5344CB8AC3E}">
        <p14:creationId xmlns:p14="http://schemas.microsoft.com/office/powerpoint/2010/main" val="293831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5E1216-57CB-4E60-B9DA-2C3730CE04E6}"/>
              </a:ext>
            </a:extLst>
          </p:cNvPr>
          <p:cNvSpPr txBox="1"/>
          <p:nvPr/>
        </p:nvSpPr>
        <p:spPr>
          <a:xfrm>
            <a:off x="266996" y="578213"/>
            <a:ext cx="8610008" cy="3703575"/>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a:bodyPr>
          <a:lstStyle/>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Existing traffic patterns will change, both temporarily and permanently</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Use caution and slow down when approaching work sites</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Work may occur on both sides of the road and across roadways</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When lane closures are required, notices are distributed via text and email (sign-up at purplelinemd.com)</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Flag-persons will direct traffic, when required</a:t>
            </a:r>
          </a:p>
          <a:p>
            <a:pPr marL="342900" indent="-342900" defTabSz="457200">
              <a:buClrTx/>
              <a:buFont typeface="Arial" panose="020B0604020202020204" pitchFamily="34" charset="0"/>
              <a:buChar char="•"/>
            </a:pPr>
            <a:endParaRPr lang="en-US" kern="1200" dirty="0">
              <a:solidFill>
                <a:srgbClr val="7030A0"/>
              </a:solidFill>
              <a:latin typeface="Calibri" panose="020F0502020204030204" pitchFamily="34" charset="0"/>
            </a:endParaRPr>
          </a:p>
        </p:txBody>
      </p:sp>
      <p:pic>
        <p:nvPicPr>
          <p:cNvPr id="7" name="Picture 6">
            <a:extLst>
              <a:ext uri="{FF2B5EF4-FFF2-40B4-BE49-F238E27FC236}">
                <a16:creationId xmlns:a16="http://schemas.microsoft.com/office/drawing/2014/main" id="{81F2BA8F-3471-4217-8D89-E5D09CA5F6F5}"/>
              </a:ext>
            </a:extLst>
          </p:cNvPr>
          <p:cNvPicPr>
            <a:picLocks noChangeAspect="1"/>
          </p:cNvPicPr>
          <p:nvPr/>
        </p:nvPicPr>
        <p:blipFill>
          <a:blip r:embed="rId3"/>
          <a:stretch>
            <a:fillRect/>
          </a:stretch>
        </p:blipFill>
        <p:spPr>
          <a:xfrm>
            <a:off x="6494210" y="2871462"/>
            <a:ext cx="2468880" cy="1879906"/>
          </a:xfrm>
          <a:prstGeom prst="rect">
            <a:avLst/>
          </a:prstGeom>
        </p:spPr>
      </p:pic>
      <p:sp>
        <p:nvSpPr>
          <p:cNvPr id="2" name="Title 1"/>
          <p:cNvSpPr>
            <a:spLocks noGrp="1"/>
          </p:cNvSpPr>
          <p:nvPr>
            <p:ph type="title"/>
          </p:nvPr>
        </p:nvSpPr>
        <p:spPr>
          <a:xfrm>
            <a:off x="1403555" y="400164"/>
            <a:ext cx="6336891" cy="489423"/>
          </a:xfrm>
        </p:spPr>
        <p:txBody>
          <a:bodyPr>
            <a:normAutofit fontScale="90000"/>
          </a:bodyPr>
          <a:lstStyle/>
          <a:p>
            <a:pPr algn="ctr"/>
            <a:r>
              <a:rPr lang="en-US" sz="2800" dirty="0"/>
              <a:t>Traffic: What to Expect</a:t>
            </a:r>
          </a:p>
        </p:txBody>
      </p:sp>
      <p:sp>
        <p:nvSpPr>
          <p:cNvPr id="3" name="Slide Number Placeholder 2">
            <a:extLst>
              <a:ext uri="{FF2B5EF4-FFF2-40B4-BE49-F238E27FC236}">
                <a16:creationId xmlns:a16="http://schemas.microsoft.com/office/drawing/2014/main" id="{344D374B-1E1E-4C97-8B0F-C2E3F0F890AD}"/>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26</a:t>
            </a:fld>
            <a:endParaRPr lang="en-US" dirty="0">
              <a:solidFill>
                <a:prstClr val="white">
                  <a:lumMod val="65000"/>
                </a:prstClr>
              </a:solidFill>
            </a:endParaRPr>
          </a:p>
        </p:txBody>
      </p:sp>
    </p:spTree>
    <p:extLst>
      <p:ext uri="{BB962C8B-B14F-4D97-AF65-F5344CB8AC3E}">
        <p14:creationId xmlns:p14="http://schemas.microsoft.com/office/powerpoint/2010/main" val="471674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555" y="455471"/>
            <a:ext cx="6336891" cy="489423"/>
          </a:xfrm>
        </p:spPr>
        <p:txBody>
          <a:bodyPr>
            <a:normAutofit fontScale="90000"/>
          </a:bodyPr>
          <a:lstStyle/>
          <a:p>
            <a:pPr algn="ctr"/>
            <a:r>
              <a:rPr lang="en-US" sz="2800" dirty="0"/>
              <a:t>Pedestrians: What to Expect</a:t>
            </a:r>
          </a:p>
        </p:txBody>
      </p:sp>
      <p:sp>
        <p:nvSpPr>
          <p:cNvPr id="3" name="Slide Number Placeholder 2">
            <a:extLst>
              <a:ext uri="{FF2B5EF4-FFF2-40B4-BE49-F238E27FC236}">
                <a16:creationId xmlns:a16="http://schemas.microsoft.com/office/drawing/2014/main" id="{344D374B-1E1E-4C97-8B0F-C2E3F0F890AD}"/>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27</a:t>
            </a:fld>
            <a:endParaRPr lang="en-US" dirty="0">
              <a:solidFill>
                <a:prstClr val="white">
                  <a:lumMod val="65000"/>
                </a:prstClr>
              </a:solidFill>
            </a:endParaRPr>
          </a:p>
        </p:txBody>
      </p:sp>
      <p:sp>
        <p:nvSpPr>
          <p:cNvPr id="5" name="TextBox 4">
            <a:extLst>
              <a:ext uri="{FF2B5EF4-FFF2-40B4-BE49-F238E27FC236}">
                <a16:creationId xmlns:a16="http://schemas.microsoft.com/office/drawing/2014/main" id="{235E1216-57CB-4E60-B9DA-2C3730CE04E6}"/>
              </a:ext>
            </a:extLst>
          </p:cNvPr>
          <p:cNvSpPr txBox="1"/>
          <p:nvPr/>
        </p:nvSpPr>
        <p:spPr>
          <a:xfrm>
            <a:off x="560646" y="1031392"/>
            <a:ext cx="5063611" cy="3550674"/>
          </a:xfrm>
          <a:prstGeom prst="rect">
            <a:avLst/>
          </a:prstGeom>
          <a:noFill/>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wrap="square" lIns="0" tIns="0" rIns="0" bIns="0" rtlCol="0" anchor="ctr" anchorCtr="0">
            <a:normAutofit fontScale="92500" lnSpcReduction="10000"/>
          </a:bodyPr>
          <a:lstStyle/>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Work zones will be clearly marked and pedestrians should not enter</a:t>
            </a:r>
          </a:p>
          <a:p>
            <a:pPr marL="342900" indent="-342900" defTabSz="457200">
              <a:buClrTx/>
              <a:buFont typeface="Arial" panose="020B0604020202020204" pitchFamily="34" charset="0"/>
              <a:buChar char="•"/>
            </a:pPr>
            <a:endParaRPr lang="en-US" sz="2200"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Pedestrian detours will be clearly signed</a:t>
            </a:r>
          </a:p>
          <a:p>
            <a:pPr marL="342900" indent="-342900" defTabSz="457200">
              <a:buClrTx/>
              <a:buFont typeface="Arial" panose="020B0604020202020204" pitchFamily="34" charset="0"/>
              <a:buChar char="•"/>
            </a:pPr>
            <a:endParaRPr lang="en-US" sz="2200"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When closures occur, alternate access will be provided</a:t>
            </a:r>
          </a:p>
          <a:p>
            <a:pPr defTabSz="457200">
              <a:buClrTx/>
              <a:buFontTx/>
              <a:buNone/>
            </a:pPr>
            <a:endParaRPr lang="en-US" sz="2200"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kern="1200" dirty="0">
                <a:solidFill>
                  <a:srgbClr val="7030A0"/>
                </a:solidFill>
                <a:latin typeface="Calibri" panose="020F0502020204030204" pitchFamily="34" charset="0"/>
              </a:rPr>
              <a:t>Pedestrian crossings will be maintained</a:t>
            </a:r>
          </a:p>
          <a:p>
            <a:pPr marL="342900" indent="-342900" defTabSz="457200">
              <a:buClrTx/>
              <a:buFont typeface="Arial" panose="020B0604020202020204" pitchFamily="34" charset="0"/>
              <a:buChar char="•"/>
            </a:pPr>
            <a:endParaRPr lang="en-US" sz="2200" b="1" i="1" kern="1200" dirty="0">
              <a:solidFill>
                <a:srgbClr val="7030A0"/>
              </a:solidFill>
              <a:latin typeface="Calibri" panose="020F0502020204030204" pitchFamily="34" charset="0"/>
            </a:endParaRPr>
          </a:p>
          <a:p>
            <a:pPr marL="342900" indent="-342900" defTabSz="457200">
              <a:buClrTx/>
              <a:buFont typeface="Arial" panose="020B0604020202020204" pitchFamily="34" charset="0"/>
              <a:buChar char="•"/>
            </a:pPr>
            <a:r>
              <a:rPr lang="en-US" sz="2200" b="1" i="1" kern="1200" dirty="0">
                <a:solidFill>
                  <a:srgbClr val="7030A0"/>
                </a:solidFill>
                <a:latin typeface="Calibri" panose="020F0502020204030204" pitchFamily="34" charset="0"/>
              </a:rPr>
              <a:t>Pedestrians should obey construction signage and keep out of work zones </a:t>
            </a:r>
          </a:p>
        </p:txBody>
      </p:sp>
      <p:pic>
        <p:nvPicPr>
          <p:cNvPr id="6" name="Picture 5">
            <a:extLst>
              <a:ext uri="{FF2B5EF4-FFF2-40B4-BE49-F238E27FC236}">
                <a16:creationId xmlns:a16="http://schemas.microsoft.com/office/drawing/2014/main" id="{3E1C1718-6549-4C87-8D1B-BBCF6531D549}"/>
              </a:ext>
            </a:extLst>
          </p:cNvPr>
          <p:cNvPicPr>
            <a:picLocks noChangeAspect="1"/>
          </p:cNvPicPr>
          <p:nvPr/>
        </p:nvPicPr>
        <p:blipFill>
          <a:blip r:embed="rId3"/>
          <a:stretch>
            <a:fillRect/>
          </a:stretch>
        </p:blipFill>
        <p:spPr>
          <a:xfrm>
            <a:off x="5737121" y="1519433"/>
            <a:ext cx="2969344" cy="2724450"/>
          </a:xfrm>
          <a:prstGeom prst="rect">
            <a:avLst/>
          </a:prstGeom>
          <a:effectLst>
            <a:glow rad="63500">
              <a:srgbClr val="7030A0">
                <a:alpha val="40000"/>
              </a:srgbClr>
            </a:glow>
          </a:effectLst>
        </p:spPr>
      </p:pic>
    </p:spTree>
    <p:extLst>
      <p:ext uri="{BB962C8B-B14F-4D97-AF65-F5344CB8AC3E}">
        <p14:creationId xmlns:p14="http://schemas.microsoft.com/office/powerpoint/2010/main" val="1553041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398" y="324346"/>
            <a:ext cx="8229600" cy="489423"/>
          </a:xfrm>
        </p:spPr>
        <p:txBody>
          <a:bodyPr>
            <a:normAutofit fontScale="90000"/>
          </a:bodyPr>
          <a:lstStyle/>
          <a:p>
            <a:pPr algn="ctr"/>
            <a:r>
              <a:rPr lang="en-US" dirty="0"/>
              <a:t>	</a:t>
            </a:r>
            <a:r>
              <a:rPr lang="en-US" sz="2800" dirty="0"/>
              <a:t>Impacted Business Outreach</a:t>
            </a:r>
          </a:p>
        </p:txBody>
      </p:sp>
      <p:sp>
        <p:nvSpPr>
          <p:cNvPr id="7" name="Content Placeholder 2"/>
          <p:cNvSpPr txBox="1">
            <a:spLocks/>
          </p:cNvSpPr>
          <p:nvPr/>
        </p:nvSpPr>
        <p:spPr>
          <a:xfrm>
            <a:off x="265473" y="843384"/>
            <a:ext cx="4063512" cy="3486150"/>
          </a:xfrm>
          <a:prstGeom prst="rect">
            <a:avLst/>
          </a:prstGeom>
        </p:spPr>
        <p:txBody>
          <a:bodyPr/>
          <a:lstStyle>
            <a:lvl1pPr marL="274320" indent="-274320" algn="l" defTabSz="914400" rtl="0" eaLnBrk="1" latinLnBrk="0" hangingPunct="1">
              <a:spcBef>
                <a:spcPts val="600"/>
              </a:spcBef>
              <a:buClr>
                <a:srgbClr val="4F1E74"/>
              </a:buClr>
              <a:buSzPct val="80000"/>
              <a:buFont typeface="Wingdings" panose="05000000000000000000" pitchFamily="2" charset="2"/>
              <a:buChar char=""/>
              <a:defRPr sz="2000" kern="1200">
                <a:solidFill>
                  <a:schemeClr val="tx1"/>
                </a:solidFill>
                <a:latin typeface="+mj-lt"/>
                <a:ea typeface="+mn-ea"/>
                <a:cs typeface="+mn-cs"/>
              </a:defRPr>
            </a:lvl1pPr>
            <a:lvl2pPr marL="548640" indent="-228600" algn="l" defTabSz="914400" rtl="0" eaLnBrk="1" latinLnBrk="0" hangingPunct="1">
              <a:spcBef>
                <a:spcPts val="600"/>
              </a:spcBef>
              <a:buClr>
                <a:srgbClr val="7030A0"/>
              </a:buClr>
              <a:buSzPct val="100000"/>
              <a:buFont typeface="Arial" panose="020B0604020202020204" pitchFamily="34" charset="0"/>
              <a:buChar char="•"/>
              <a:defRPr sz="2000" kern="1200">
                <a:solidFill>
                  <a:schemeClr val="tx1"/>
                </a:solidFill>
                <a:latin typeface="+mj-lt"/>
                <a:ea typeface="+mn-ea"/>
                <a:cs typeface="+mn-cs"/>
              </a:defRPr>
            </a:lvl2pPr>
            <a:lvl3pPr marL="82296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3pPr>
            <a:lvl4pPr marL="1097280" indent="-228600" algn="l" defTabSz="914400" rtl="0" eaLnBrk="1" latinLnBrk="0" hangingPunct="1">
              <a:spcBef>
                <a:spcPts val="600"/>
              </a:spcBef>
              <a:buClr>
                <a:srgbClr val="4F1E74"/>
              </a:buClr>
              <a:buSzPct val="100000"/>
              <a:buFont typeface="Arial" panose="020B0604020202020204" pitchFamily="34" charset="0"/>
              <a:buChar char="»"/>
              <a:defRPr sz="1800" kern="1200">
                <a:solidFill>
                  <a:schemeClr val="tx1"/>
                </a:solidFill>
                <a:latin typeface="+mj-lt"/>
                <a:ea typeface="+mn-ea"/>
                <a:cs typeface="+mn-cs"/>
              </a:defRPr>
            </a:lvl4pPr>
            <a:lvl5pPr marL="1143000" indent="0" algn="l" defTabSz="914400" rtl="0" eaLnBrk="1" latinLnBrk="0" hangingPunct="1">
              <a:spcBef>
                <a:spcPts val="100"/>
              </a:spcBef>
              <a:buClr>
                <a:srgbClr val="4F1E74"/>
              </a:buClr>
              <a:buSzPct val="100000"/>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sz="1600" dirty="0">
              <a:solidFill>
                <a:prstClr val="black"/>
              </a:solidFill>
            </a:endParaRPr>
          </a:p>
        </p:txBody>
      </p:sp>
      <p:sp>
        <p:nvSpPr>
          <p:cNvPr id="4" name="Slide Number Placeholder 3">
            <a:extLst>
              <a:ext uri="{FF2B5EF4-FFF2-40B4-BE49-F238E27FC236}">
                <a16:creationId xmlns:a16="http://schemas.microsoft.com/office/drawing/2014/main" id="{5B30D34C-999F-4CE7-BBE3-37FE53D57257}"/>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28</a:t>
            </a:fld>
            <a:endParaRPr lang="en-US" dirty="0">
              <a:solidFill>
                <a:prstClr val="white">
                  <a:lumMod val="65000"/>
                </a:prstClr>
              </a:solidFill>
            </a:endParaRPr>
          </a:p>
        </p:txBody>
      </p:sp>
      <p:sp>
        <p:nvSpPr>
          <p:cNvPr id="12" name="Rectangle 11">
            <a:extLst>
              <a:ext uri="{FF2B5EF4-FFF2-40B4-BE49-F238E27FC236}">
                <a16:creationId xmlns:a16="http://schemas.microsoft.com/office/drawing/2014/main" id="{C08DD10A-9F25-47F5-82AA-5ADA950C2D1A}"/>
              </a:ext>
            </a:extLst>
          </p:cNvPr>
          <p:cNvSpPr/>
          <p:nvPr/>
        </p:nvSpPr>
        <p:spPr>
          <a:xfrm>
            <a:off x="265472" y="863131"/>
            <a:ext cx="5999404" cy="3939540"/>
          </a:xfrm>
          <a:prstGeom prst="rect">
            <a:avLst/>
          </a:prstGeom>
        </p:spPr>
        <p:txBody>
          <a:bodyPr wrap="square">
            <a:spAutoFit/>
          </a:bodyPr>
          <a:lstStyle/>
          <a:p>
            <a:pPr marL="342900" indent="-342900" defTabSz="457200">
              <a:buClrTx/>
              <a:buFont typeface="Arial" panose="020B0604020202020204" pitchFamily="34" charset="0"/>
              <a:buChar char="•"/>
            </a:pPr>
            <a:r>
              <a:rPr lang="en-US" sz="2200" kern="1200" dirty="0">
                <a:solidFill>
                  <a:srgbClr val="7030A0"/>
                </a:solidFill>
                <a:ea typeface="+mn-ea"/>
                <a:cs typeface="+mn-cs"/>
              </a:rPr>
              <a:t>Prior to construction, project team conducts one-on-one outreach with adjacent businesses to: </a:t>
            </a:r>
          </a:p>
          <a:p>
            <a:pPr marL="800100" lvl="1" indent="-342900" defTabSz="457200">
              <a:buClrTx/>
              <a:buFont typeface="Wingdings" panose="05000000000000000000" pitchFamily="2" charset="2"/>
              <a:buChar char="§"/>
            </a:pPr>
            <a:r>
              <a:rPr lang="en-US" sz="2200" kern="1200" dirty="0">
                <a:solidFill>
                  <a:srgbClr val="7030A0"/>
                </a:solidFill>
                <a:ea typeface="+mn-ea"/>
                <a:cs typeface="+mn-cs"/>
              </a:rPr>
              <a:t>Understand access/delivery requirements, other special needs </a:t>
            </a:r>
          </a:p>
          <a:p>
            <a:pPr marL="800100" lvl="1" indent="-342900" defTabSz="457200">
              <a:buClrTx/>
              <a:buFont typeface="Wingdings" panose="05000000000000000000" pitchFamily="2" charset="2"/>
              <a:buChar char="§"/>
            </a:pPr>
            <a:r>
              <a:rPr lang="en-US" sz="2200" kern="1200" dirty="0">
                <a:solidFill>
                  <a:srgbClr val="7030A0"/>
                </a:solidFill>
                <a:ea typeface="+mn-ea"/>
                <a:cs typeface="+mn-cs"/>
              </a:rPr>
              <a:t>Collaborate in identifying solutions</a:t>
            </a:r>
          </a:p>
          <a:p>
            <a:pPr marL="342900" indent="-342900" defTabSz="457200">
              <a:buClrTx/>
              <a:buFont typeface="Arial" panose="020B0604020202020204" pitchFamily="34" charset="0"/>
              <a:buChar char="•"/>
            </a:pPr>
            <a:endParaRPr lang="en-US" sz="15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Coordinate with local businesses to design/install </a:t>
            </a:r>
            <a:r>
              <a:rPr lang="en-US" sz="2200" b="1" kern="1200" dirty="0">
                <a:solidFill>
                  <a:srgbClr val="7030A0"/>
                </a:solidFill>
                <a:ea typeface="+mn-ea"/>
                <a:cs typeface="+mn-cs"/>
              </a:rPr>
              <a:t>“open for business during construction” </a:t>
            </a:r>
            <a:r>
              <a:rPr lang="en-US" sz="2200" kern="1200" dirty="0">
                <a:solidFill>
                  <a:srgbClr val="7030A0"/>
                </a:solidFill>
                <a:ea typeface="+mn-ea"/>
                <a:cs typeface="+mn-cs"/>
              </a:rPr>
              <a:t>signs</a:t>
            </a:r>
          </a:p>
          <a:p>
            <a:pPr marL="342900" indent="-342900" defTabSz="457200">
              <a:buClrTx/>
              <a:buFont typeface="Arial" panose="020B0604020202020204" pitchFamily="34" charset="0"/>
              <a:buChar char="•"/>
            </a:pPr>
            <a:endParaRPr lang="en-US" sz="1500" kern="1200" dirty="0">
              <a:solidFill>
                <a:srgbClr val="7030A0"/>
              </a:solidFill>
              <a:ea typeface="+mn-ea"/>
              <a:cs typeface="+mn-cs"/>
            </a:endParaRPr>
          </a:p>
          <a:p>
            <a:pPr marL="342900" indent="-342900" defTabSz="457200">
              <a:buClrTx/>
              <a:buFont typeface="Arial" panose="020B0604020202020204" pitchFamily="34" charset="0"/>
              <a:buChar char="•"/>
            </a:pPr>
            <a:r>
              <a:rPr lang="en-US" sz="2200" kern="1200" dirty="0">
                <a:solidFill>
                  <a:srgbClr val="7030A0"/>
                </a:solidFill>
                <a:ea typeface="+mn-ea"/>
                <a:cs typeface="+mn-cs"/>
              </a:rPr>
              <a:t>Outreach conducted in English and Spanish</a:t>
            </a:r>
          </a:p>
        </p:txBody>
      </p:sp>
      <p:pic>
        <p:nvPicPr>
          <p:cNvPr id="13" name="Picture 12">
            <a:extLst>
              <a:ext uri="{FF2B5EF4-FFF2-40B4-BE49-F238E27FC236}">
                <a16:creationId xmlns:a16="http://schemas.microsoft.com/office/drawing/2014/main" id="{673CE027-E5C6-426C-BBAB-439E006FCF16}"/>
              </a:ext>
            </a:extLst>
          </p:cNvPr>
          <p:cNvPicPr>
            <a:picLocks noChangeAspect="1"/>
          </p:cNvPicPr>
          <p:nvPr/>
        </p:nvPicPr>
        <p:blipFill>
          <a:blip r:embed="rId3"/>
          <a:stretch>
            <a:fillRect/>
          </a:stretch>
        </p:blipFill>
        <p:spPr>
          <a:xfrm>
            <a:off x="5746956" y="1496146"/>
            <a:ext cx="3176740" cy="1837307"/>
          </a:xfrm>
          <a:prstGeom prst="rect">
            <a:avLst/>
          </a:prstGeom>
          <a:effectLst>
            <a:glow rad="63500">
              <a:srgbClr val="7030A0">
                <a:alpha val="40000"/>
              </a:srgbClr>
            </a:glow>
          </a:effectLst>
        </p:spPr>
      </p:pic>
    </p:spTree>
    <p:extLst>
      <p:ext uri="{BB962C8B-B14F-4D97-AF65-F5344CB8AC3E}">
        <p14:creationId xmlns:p14="http://schemas.microsoft.com/office/powerpoint/2010/main" val="13963806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133739" y="325680"/>
            <a:ext cx="8001000" cy="398747"/>
          </a:xfrm>
        </p:spPr>
        <p:txBody>
          <a:bodyPr>
            <a:noAutofit/>
          </a:bodyPr>
          <a:lstStyle/>
          <a:p>
            <a:pPr algn="ctr"/>
            <a:r>
              <a:rPr lang="en-US" sz="2800" dirty="0">
                <a:latin typeface="Arial" panose="020B0604020202020204" pitchFamily="34" charset="0"/>
                <a:cs typeface="Arial" panose="020B0604020202020204" pitchFamily="34" charset="0"/>
              </a:rPr>
              <a:t>Public Outreach</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942" y="836475"/>
            <a:ext cx="3085196" cy="1735422"/>
          </a:xfrm>
          <a:prstGeom prst="rect">
            <a:avLst/>
          </a:prstGeom>
          <a:noFill/>
          <a:ln>
            <a:noFill/>
          </a:ln>
          <a:effectLst>
            <a:glow rad="63500">
              <a:srgbClr val="7030A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3E772BC2-45A0-4A54-8AAF-5140238B0959}"/>
              </a:ext>
            </a:extLst>
          </p:cNvPr>
          <p:cNvSpPr txBox="1"/>
          <p:nvPr/>
        </p:nvSpPr>
        <p:spPr>
          <a:xfrm>
            <a:off x="272388" y="563786"/>
            <a:ext cx="5867725" cy="4401205"/>
          </a:xfrm>
          <a:prstGeom prst="rect">
            <a:avLst/>
          </a:prstGeom>
          <a:noFill/>
        </p:spPr>
        <p:txBody>
          <a:bodyPr wrap="square" rtlCol="0">
            <a:spAutoFit/>
          </a:bodyPr>
          <a:lstStyle/>
          <a:p>
            <a:pPr marL="9525" defTabSz="457200">
              <a:buClrTx/>
              <a:buFontTx/>
              <a:buNone/>
            </a:pPr>
            <a:r>
              <a:rPr lang="en-US" sz="2000" b="1" kern="1200" spc="-4" dirty="0">
                <a:solidFill>
                  <a:srgbClr val="7030A0"/>
                </a:solidFill>
                <a:ea typeface="+mn-ea"/>
                <a:cs typeface="Calibri"/>
              </a:rPr>
              <a:t>Community Advisory Teams</a:t>
            </a:r>
            <a:endParaRPr lang="en-US" sz="2000" kern="1200" spc="-4" dirty="0">
              <a:solidFill>
                <a:prstClr val="black"/>
              </a:solidFill>
              <a:ea typeface="+mn-ea"/>
              <a:cs typeface="Calibri"/>
            </a:endParaRPr>
          </a:p>
          <a:p>
            <a:pPr marL="285750" indent="-285750" defTabSz="457200">
              <a:buClrTx/>
              <a:buFont typeface="Arial" panose="020B0604020202020204" pitchFamily="34" charset="0"/>
              <a:buChar char="•"/>
            </a:pPr>
            <a:r>
              <a:rPr lang="en-US" sz="2000" kern="1200" dirty="0" smtClean="0">
                <a:solidFill>
                  <a:srgbClr val="7030A0"/>
                </a:solidFill>
                <a:ea typeface="+mn-ea"/>
                <a:cs typeface="+mn-cs"/>
              </a:rPr>
              <a:t>4</a:t>
            </a:r>
            <a:r>
              <a:rPr lang="en-US" sz="2000" kern="1200" baseline="30000" dirty="0" smtClean="0">
                <a:solidFill>
                  <a:srgbClr val="7030A0"/>
                </a:solidFill>
                <a:ea typeface="+mn-ea"/>
                <a:cs typeface="+mn-cs"/>
              </a:rPr>
              <a:t>th</a:t>
            </a:r>
            <a:r>
              <a:rPr lang="en-US" sz="2000" kern="1200" dirty="0" smtClean="0">
                <a:solidFill>
                  <a:srgbClr val="7030A0"/>
                </a:solidFill>
                <a:ea typeface="+mn-ea"/>
                <a:cs typeface="+mn-cs"/>
              </a:rPr>
              <a:t> </a:t>
            </a:r>
            <a:r>
              <a:rPr lang="en-US" sz="2000" kern="1200" dirty="0">
                <a:solidFill>
                  <a:srgbClr val="7030A0"/>
                </a:solidFill>
                <a:ea typeface="+mn-ea"/>
                <a:cs typeface="+mn-cs"/>
              </a:rPr>
              <a:t>round of CAT meetings start this spring</a:t>
            </a:r>
          </a:p>
          <a:p>
            <a:pPr marL="285750" indent="-285750" defTabSz="457200">
              <a:buClrTx/>
              <a:buFont typeface="Arial" panose="020B0604020202020204" pitchFamily="34" charset="0"/>
              <a:buChar char="•"/>
            </a:pPr>
            <a:r>
              <a:rPr lang="en-US" sz="2000" kern="1200" dirty="0">
                <a:solidFill>
                  <a:srgbClr val="7030A0"/>
                </a:solidFill>
                <a:ea typeface="+mn-ea"/>
                <a:cs typeface="+mn-cs"/>
              </a:rPr>
              <a:t>Other public meetings as needed</a:t>
            </a:r>
          </a:p>
          <a:p>
            <a:pPr marL="285750" indent="-285750" defTabSz="457200">
              <a:buClrTx/>
              <a:buFont typeface="Arial" panose="020B0604020202020204" pitchFamily="34" charset="0"/>
              <a:buChar char="•"/>
            </a:pPr>
            <a:endParaRPr lang="en-US" sz="800" kern="1200" dirty="0">
              <a:solidFill>
                <a:srgbClr val="7030A0"/>
              </a:solidFill>
              <a:ea typeface="+mn-ea"/>
              <a:cs typeface="+mn-cs"/>
            </a:endParaRPr>
          </a:p>
          <a:p>
            <a:pPr marL="9525" defTabSz="457200">
              <a:buClrTx/>
              <a:buFontTx/>
              <a:buNone/>
            </a:pPr>
            <a:r>
              <a:rPr lang="en-US" sz="2000" b="1" kern="1200" spc="-4" dirty="0">
                <a:solidFill>
                  <a:srgbClr val="7030A0"/>
                </a:solidFill>
                <a:ea typeface="+mn-ea"/>
                <a:cs typeface="Calibri" panose="020F0502020204030204" pitchFamily="34" charset="0"/>
              </a:rPr>
              <a:t>New Website</a:t>
            </a:r>
            <a:endParaRPr lang="en-US" sz="2000" kern="1200" spc="-4" dirty="0">
              <a:solidFill>
                <a:prstClr val="black"/>
              </a:solidFill>
              <a:ea typeface="+mn-ea"/>
              <a:cs typeface="Calibri" panose="020F0502020204030204" pitchFamily="34" charset="0"/>
            </a:endParaRPr>
          </a:p>
          <a:p>
            <a:pPr marL="285750" indent="-285750" defTabSz="457200">
              <a:buClrTx/>
              <a:buFont typeface="Arial" panose="020B0604020202020204" pitchFamily="34" charset="0"/>
              <a:buChar char="•"/>
            </a:pPr>
            <a:r>
              <a:rPr lang="en-US" sz="2000" kern="1200" dirty="0" smtClean="0">
                <a:solidFill>
                  <a:srgbClr val="7030A0"/>
                </a:solidFill>
                <a:ea typeface="+mn-ea"/>
                <a:cs typeface="Calibri" panose="020F0502020204030204" pitchFamily="34" charset="0"/>
              </a:rPr>
              <a:t>Planned </a:t>
            </a:r>
            <a:r>
              <a:rPr lang="en-US" sz="2000" kern="1200" dirty="0">
                <a:solidFill>
                  <a:srgbClr val="7030A0"/>
                </a:solidFill>
                <a:ea typeface="+mn-ea"/>
                <a:cs typeface="Calibri" panose="020F0502020204030204" pitchFamily="34" charset="0"/>
              </a:rPr>
              <a:t>launch this spring</a:t>
            </a:r>
          </a:p>
          <a:p>
            <a:pPr marL="285750" indent="-285750" defTabSz="457200">
              <a:buClrTx/>
              <a:buFont typeface="Arial" panose="020B0604020202020204" pitchFamily="34" charset="0"/>
              <a:buChar char="•"/>
            </a:pPr>
            <a:r>
              <a:rPr lang="en-US" sz="2000" kern="1200" dirty="0">
                <a:solidFill>
                  <a:srgbClr val="7030A0"/>
                </a:solidFill>
                <a:ea typeface="+mn-ea"/>
                <a:cs typeface="Calibri" panose="020F0502020204030204" pitchFamily="34" charset="0"/>
              </a:rPr>
              <a:t>Construction focused</a:t>
            </a:r>
          </a:p>
          <a:p>
            <a:pPr marL="9525" defTabSz="457200">
              <a:buClrTx/>
              <a:buFontTx/>
              <a:buNone/>
            </a:pPr>
            <a:endParaRPr lang="en-US" sz="800" b="1" kern="1200" spc="-4" dirty="0">
              <a:solidFill>
                <a:srgbClr val="7030A0"/>
              </a:solidFill>
              <a:ea typeface="+mn-ea"/>
              <a:cs typeface="Calibri"/>
            </a:endParaRPr>
          </a:p>
          <a:p>
            <a:pPr marL="9525" defTabSz="457200">
              <a:buClrTx/>
              <a:buFontTx/>
              <a:buNone/>
            </a:pPr>
            <a:r>
              <a:rPr lang="en-US" sz="2000" b="1" kern="1200" spc="-4" dirty="0">
                <a:solidFill>
                  <a:srgbClr val="7030A0"/>
                </a:solidFill>
                <a:ea typeface="+mn-ea"/>
                <a:cs typeface="Calibri"/>
              </a:rPr>
              <a:t>Construction Updates</a:t>
            </a:r>
          </a:p>
          <a:p>
            <a:pPr marL="352425" indent="-342900" defTabSz="457200">
              <a:buClrTx/>
              <a:buFont typeface="Arial" panose="020B0604020202020204" pitchFamily="34" charset="0"/>
              <a:buChar char="•"/>
            </a:pPr>
            <a:r>
              <a:rPr lang="en-US" sz="2000" kern="1200" spc="-4" dirty="0" smtClean="0">
                <a:solidFill>
                  <a:srgbClr val="7030A0"/>
                </a:solidFill>
                <a:ea typeface="+mn-ea"/>
                <a:cs typeface="Calibri"/>
              </a:rPr>
              <a:t>More </a:t>
            </a:r>
            <a:r>
              <a:rPr lang="en-US" sz="2000" kern="1200" spc="-4" dirty="0">
                <a:solidFill>
                  <a:srgbClr val="7030A0"/>
                </a:solidFill>
                <a:ea typeface="+mn-ea"/>
                <a:cs typeface="Calibri"/>
              </a:rPr>
              <a:t>than 5,000 resident &amp; business recipients</a:t>
            </a:r>
          </a:p>
          <a:p>
            <a:pPr defTabSz="457200">
              <a:buClrTx/>
              <a:buFontTx/>
              <a:buNone/>
            </a:pPr>
            <a:endParaRPr lang="en-US" sz="800" kern="1200" dirty="0">
              <a:solidFill>
                <a:srgbClr val="7030A0"/>
              </a:solidFill>
              <a:ea typeface="+mn-ea"/>
              <a:cs typeface="+mn-cs"/>
            </a:endParaRPr>
          </a:p>
          <a:p>
            <a:pPr defTabSz="457200">
              <a:buClrTx/>
              <a:buFontTx/>
              <a:buNone/>
            </a:pPr>
            <a:r>
              <a:rPr lang="en-US" sz="2000" b="1" kern="1200" dirty="0">
                <a:solidFill>
                  <a:srgbClr val="7030A0"/>
                </a:solidFill>
                <a:ea typeface="+mn-ea"/>
                <a:cs typeface="+mn-cs"/>
              </a:rPr>
              <a:t>Social Media</a:t>
            </a:r>
          </a:p>
          <a:p>
            <a:pPr marL="285750" indent="-285750" defTabSz="457200">
              <a:buClrTx/>
              <a:buFont typeface="Arial" panose="020B0604020202020204" pitchFamily="34" charset="0"/>
              <a:buChar char="•"/>
            </a:pPr>
            <a:r>
              <a:rPr lang="en-US" sz="2000" kern="1200" dirty="0" smtClean="0">
                <a:solidFill>
                  <a:srgbClr val="7030A0"/>
                </a:solidFill>
                <a:ea typeface="+mn-ea"/>
                <a:cs typeface="+mn-cs"/>
              </a:rPr>
              <a:t>Active </a:t>
            </a:r>
            <a:r>
              <a:rPr lang="en-US" sz="2000" kern="1200" dirty="0">
                <a:solidFill>
                  <a:srgbClr val="7030A0"/>
                </a:solidFill>
                <a:ea typeface="+mn-ea"/>
                <a:cs typeface="+mn-cs"/>
              </a:rPr>
              <a:t>on Instagram, Facebook, Twitter</a:t>
            </a:r>
          </a:p>
          <a:p>
            <a:pPr marL="285750" indent="-285750" defTabSz="457200">
              <a:buClrTx/>
              <a:buFont typeface="Arial" panose="020B0604020202020204" pitchFamily="34" charset="0"/>
              <a:buChar char="•"/>
            </a:pPr>
            <a:endParaRPr lang="en-US" sz="800" kern="1200" dirty="0">
              <a:solidFill>
                <a:srgbClr val="7030A0"/>
              </a:solidFill>
              <a:ea typeface="+mn-ea"/>
              <a:cs typeface="+mn-cs"/>
            </a:endParaRPr>
          </a:p>
          <a:p>
            <a:pPr defTabSz="457200">
              <a:buClrTx/>
              <a:buFontTx/>
              <a:buNone/>
            </a:pPr>
            <a:r>
              <a:rPr lang="en-US" sz="2000" b="1" kern="1200" dirty="0">
                <a:solidFill>
                  <a:srgbClr val="7030A0"/>
                </a:solidFill>
                <a:ea typeface="+mn-ea"/>
                <a:cs typeface="+mn-cs"/>
              </a:rPr>
              <a:t>Media Relations</a:t>
            </a:r>
          </a:p>
          <a:p>
            <a:pPr marL="342900" indent="-342900" defTabSz="457200">
              <a:buClrTx/>
              <a:buFont typeface="Arial" panose="020B0604020202020204" pitchFamily="34" charset="0"/>
              <a:buChar char="•"/>
            </a:pPr>
            <a:r>
              <a:rPr lang="en-US" sz="2000" kern="1200" dirty="0" smtClean="0">
                <a:solidFill>
                  <a:srgbClr val="7030A0"/>
                </a:solidFill>
                <a:ea typeface="+mn-ea"/>
                <a:cs typeface="+mn-cs"/>
              </a:rPr>
              <a:t>Highlight </a:t>
            </a:r>
            <a:r>
              <a:rPr lang="en-US" sz="2000" kern="1200" dirty="0">
                <a:solidFill>
                  <a:srgbClr val="7030A0"/>
                </a:solidFill>
                <a:ea typeface="+mn-ea"/>
                <a:cs typeface="+mn-cs"/>
              </a:rPr>
              <a:t>progress, facilitate accurate reporting </a:t>
            </a:r>
          </a:p>
        </p:txBody>
      </p:sp>
      <p:sp>
        <p:nvSpPr>
          <p:cNvPr id="2" name="Slide Number Placeholder 1">
            <a:extLst>
              <a:ext uri="{FF2B5EF4-FFF2-40B4-BE49-F238E27FC236}">
                <a16:creationId xmlns:a16="http://schemas.microsoft.com/office/drawing/2014/main" id="{8D6903FB-C581-43FD-B814-451A0D02CB6B}"/>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29</a:t>
            </a:fld>
            <a:endParaRPr lang="en-US" dirty="0">
              <a:solidFill>
                <a:prstClr val="white">
                  <a:lumMod val="65000"/>
                </a:prstClr>
              </a:solidFill>
            </a:endParaRPr>
          </a:p>
        </p:txBody>
      </p:sp>
      <p:pic>
        <p:nvPicPr>
          <p:cNvPr id="1026" name="B1CD23F5-5E95-48ED-8ADE-536887B7CFC4" descr="image1.jpeg">
            <a:extLst>
              <a:ext uri="{FF2B5EF4-FFF2-40B4-BE49-F238E27FC236}">
                <a16:creationId xmlns:a16="http://schemas.microsoft.com/office/drawing/2014/main" id="{24AB3E1B-96D6-42B7-847D-679143547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733" y="2627624"/>
            <a:ext cx="2680981" cy="225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67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7"/>
          <p:cNvSpPr txBox="1">
            <a:spLocks noGrp="1"/>
          </p:cNvSpPr>
          <p:nvPr>
            <p:ph type="title"/>
          </p:nvPr>
        </p:nvSpPr>
        <p:spPr>
          <a:xfrm>
            <a:off x="311700" y="1918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Purpose of the Workshop</a:t>
            </a:r>
            <a:endParaRPr b="1"/>
          </a:p>
        </p:txBody>
      </p:sp>
      <p:sp>
        <p:nvSpPr>
          <p:cNvPr id="159" name="Google Shape;159;p37"/>
          <p:cNvSpPr txBox="1">
            <a:spLocks noGrp="1"/>
          </p:cNvSpPr>
          <p:nvPr>
            <p:ph type="body" idx="1"/>
          </p:nvPr>
        </p:nvSpPr>
        <p:spPr>
          <a:xfrm>
            <a:off x="840059" y="1152475"/>
            <a:ext cx="74712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endParaRPr/>
          </a:p>
          <a:p>
            <a:pPr marL="0" lvl="0" indent="0" algn="ctr" rtl="0">
              <a:lnSpc>
                <a:spcPct val="115000"/>
              </a:lnSpc>
              <a:spcBef>
                <a:spcPts val="1600"/>
              </a:spcBef>
              <a:spcAft>
                <a:spcPts val="1600"/>
              </a:spcAft>
              <a:buSzPts val="1800"/>
              <a:buNone/>
            </a:pPr>
            <a:r>
              <a:rPr lang="en" sz="3000">
                <a:solidFill>
                  <a:srgbClr val="000000"/>
                </a:solidFill>
              </a:rPr>
              <a:t>Bring the full range of PLCC stakeholders up to speed and get everyone organized for our future work</a:t>
            </a:r>
            <a:endParaRP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180075" y="935222"/>
            <a:ext cx="5203086" cy="4328749"/>
          </a:xfrm>
        </p:spPr>
        <p:txBody>
          <a:bodyPr/>
          <a:lstStyle/>
          <a:p>
            <a:pPr marL="0" indent="0">
              <a:spcAft>
                <a:spcPts val="1200"/>
              </a:spcAft>
              <a:buSzPct val="100000"/>
              <a:buNone/>
            </a:pPr>
            <a:r>
              <a:rPr lang="en-US" sz="2400" b="1" dirty="0">
                <a:solidFill>
                  <a:srgbClr val="7030A0"/>
                </a:solidFill>
              </a:rPr>
              <a:t>Design DBE Goal: 26%</a:t>
            </a:r>
            <a:endParaRPr lang="en-US" sz="2400" dirty="0">
              <a:solidFill>
                <a:srgbClr val="7030A0"/>
              </a:solidFill>
            </a:endParaRPr>
          </a:p>
          <a:p>
            <a:pPr>
              <a:spcBef>
                <a:spcPts val="0"/>
              </a:spcBef>
              <a:buFont typeface="Arial" panose="020B0604020202020204" pitchFamily="34" charset="0"/>
              <a:buChar char="•"/>
            </a:pPr>
            <a:r>
              <a:rPr lang="en-US" sz="2200" dirty="0">
                <a:solidFill>
                  <a:srgbClr val="7030A0"/>
                </a:solidFill>
              </a:rPr>
              <a:t>26.8% DBE participation to date</a:t>
            </a:r>
          </a:p>
          <a:p>
            <a:pPr>
              <a:spcBef>
                <a:spcPts val="0"/>
              </a:spcBef>
              <a:buFont typeface="Arial" panose="020B0604020202020204" pitchFamily="34" charset="0"/>
              <a:buChar char="•"/>
            </a:pPr>
            <a:r>
              <a:rPr lang="en-US" sz="2200" dirty="0">
                <a:solidFill>
                  <a:srgbClr val="7030A0"/>
                </a:solidFill>
              </a:rPr>
              <a:t>11 Prince George’s and </a:t>
            </a:r>
          </a:p>
          <a:p>
            <a:pPr marL="0" indent="0">
              <a:spcBef>
                <a:spcPts val="0"/>
              </a:spcBef>
              <a:buNone/>
            </a:pPr>
            <a:r>
              <a:rPr lang="en-US" sz="2200" dirty="0">
                <a:solidFill>
                  <a:srgbClr val="7030A0"/>
                </a:solidFill>
              </a:rPr>
              <a:t>    Montgomery county DBE firms</a:t>
            </a:r>
          </a:p>
          <a:p>
            <a:pPr marL="0" indent="0">
              <a:spcBef>
                <a:spcPts val="0"/>
              </a:spcBef>
              <a:buNone/>
            </a:pPr>
            <a:r>
              <a:rPr lang="en-US" sz="2200" dirty="0">
                <a:solidFill>
                  <a:srgbClr val="7030A0"/>
                </a:solidFill>
              </a:rPr>
              <a:t>    participating</a:t>
            </a:r>
          </a:p>
          <a:p>
            <a:pPr marL="0" indent="0">
              <a:spcAft>
                <a:spcPts val="1200"/>
              </a:spcAft>
              <a:buSzPct val="100000"/>
              <a:buNone/>
            </a:pPr>
            <a:r>
              <a:rPr lang="en-US" sz="2400" b="1" dirty="0" smtClean="0">
                <a:solidFill>
                  <a:srgbClr val="7030A0"/>
                </a:solidFill>
              </a:rPr>
              <a:t>Construction </a:t>
            </a:r>
            <a:r>
              <a:rPr lang="en-US" sz="2400" b="1" dirty="0">
                <a:solidFill>
                  <a:srgbClr val="7030A0"/>
                </a:solidFill>
              </a:rPr>
              <a:t>DBE Goal: 22% </a:t>
            </a:r>
            <a:endParaRPr lang="en-US" sz="2400" dirty="0">
              <a:solidFill>
                <a:srgbClr val="7030A0"/>
              </a:solidFill>
            </a:endParaRPr>
          </a:p>
          <a:p>
            <a:pPr>
              <a:spcBef>
                <a:spcPts val="0"/>
              </a:spcBef>
              <a:buFont typeface="Arial" panose="020B0604020202020204" pitchFamily="34" charset="0"/>
              <a:buChar char="•"/>
            </a:pPr>
            <a:r>
              <a:rPr lang="en-US" sz="2200" dirty="0">
                <a:solidFill>
                  <a:srgbClr val="7030A0"/>
                </a:solidFill>
              </a:rPr>
              <a:t>6.2% DBE participation to date</a:t>
            </a:r>
          </a:p>
          <a:p>
            <a:pPr>
              <a:spcBef>
                <a:spcPts val="0"/>
              </a:spcBef>
              <a:buFont typeface="Arial" panose="020B0604020202020204" pitchFamily="34" charset="0"/>
              <a:buChar char="•"/>
            </a:pPr>
            <a:r>
              <a:rPr lang="en-US" sz="2200" dirty="0">
                <a:solidFill>
                  <a:srgbClr val="7030A0"/>
                </a:solidFill>
              </a:rPr>
              <a:t>26 Montgomery and Prince </a:t>
            </a:r>
          </a:p>
          <a:p>
            <a:pPr marL="0" indent="0">
              <a:spcBef>
                <a:spcPts val="0"/>
              </a:spcBef>
              <a:buNone/>
            </a:pPr>
            <a:r>
              <a:rPr lang="en-US" sz="2200" dirty="0">
                <a:solidFill>
                  <a:srgbClr val="7030A0"/>
                </a:solidFill>
              </a:rPr>
              <a:t>    George’s county firms</a:t>
            </a:r>
          </a:p>
          <a:p>
            <a:pPr marL="0" indent="0">
              <a:spcBef>
                <a:spcPts val="0"/>
              </a:spcBef>
              <a:buNone/>
            </a:pPr>
            <a:r>
              <a:rPr lang="en-US" sz="2200" dirty="0">
                <a:solidFill>
                  <a:srgbClr val="7030A0"/>
                </a:solidFill>
              </a:rPr>
              <a:t> </a:t>
            </a:r>
            <a:r>
              <a:rPr lang="en-US" sz="2200" dirty="0" smtClean="0">
                <a:solidFill>
                  <a:srgbClr val="7030A0"/>
                </a:solidFill>
              </a:rPr>
              <a:t>   participating</a:t>
            </a:r>
            <a:endParaRPr lang="en-US" sz="2200" dirty="0">
              <a:solidFill>
                <a:srgbClr val="7030A0"/>
              </a:solidFill>
            </a:endParaRPr>
          </a:p>
        </p:txBody>
      </p:sp>
      <p:sp>
        <p:nvSpPr>
          <p:cNvPr id="4" name="Title 3">
            <a:extLst>
              <a:ext uri="{FF2B5EF4-FFF2-40B4-BE49-F238E27FC236}">
                <a16:creationId xmlns:a16="http://schemas.microsoft.com/office/drawing/2014/main" id="{7A7915AB-072A-458B-8BB0-E53B65557E76}"/>
              </a:ext>
            </a:extLst>
          </p:cNvPr>
          <p:cNvSpPr>
            <a:spLocks noGrp="1"/>
          </p:cNvSpPr>
          <p:nvPr>
            <p:ph type="title"/>
          </p:nvPr>
        </p:nvSpPr>
        <p:spPr>
          <a:xfrm>
            <a:off x="796022" y="447251"/>
            <a:ext cx="8318090" cy="489423"/>
          </a:xfrm>
        </p:spPr>
        <p:txBody>
          <a:bodyPr>
            <a:noAutofit/>
          </a:bodyPr>
          <a:lstStyle/>
          <a:p>
            <a:pPr algn="ctr"/>
            <a:r>
              <a:rPr lang="en-US" sz="2800" dirty="0"/>
              <a:t>Expanding Economic Opportunities</a:t>
            </a:r>
          </a:p>
        </p:txBody>
      </p:sp>
      <p:sp>
        <p:nvSpPr>
          <p:cNvPr id="2" name="Slide Number Placeholder 1">
            <a:extLst>
              <a:ext uri="{FF2B5EF4-FFF2-40B4-BE49-F238E27FC236}">
                <a16:creationId xmlns:a16="http://schemas.microsoft.com/office/drawing/2014/main" id="{703A150C-1B87-4AEF-81AA-9ABE278C1909}"/>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30</a:t>
            </a:fld>
            <a:endParaRPr lang="en-US" dirty="0">
              <a:solidFill>
                <a:prstClr val="white">
                  <a:lumMod val="65000"/>
                </a:prstClr>
              </a:solidFill>
            </a:endParaRPr>
          </a:p>
        </p:txBody>
      </p:sp>
      <p:pic>
        <p:nvPicPr>
          <p:cNvPr id="5" name="Picture 4">
            <a:extLst>
              <a:ext uri="{FF2B5EF4-FFF2-40B4-BE49-F238E27FC236}">
                <a16:creationId xmlns:a16="http://schemas.microsoft.com/office/drawing/2014/main" id="{D82D1B94-5DCD-49FA-9434-1969A75D57AA}"/>
              </a:ext>
            </a:extLst>
          </p:cNvPr>
          <p:cNvPicPr>
            <a:picLocks noChangeAspect="1"/>
          </p:cNvPicPr>
          <p:nvPr/>
        </p:nvPicPr>
        <p:blipFill>
          <a:blip r:embed="rId2"/>
          <a:stretch>
            <a:fillRect/>
          </a:stretch>
        </p:blipFill>
        <p:spPr>
          <a:xfrm>
            <a:off x="4697363" y="1756993"/>
            <a:ext cx="4322872" cy="2376242"/>
          </a:xfrm>
          <a:prstGeom prst="rect">
            <a:avLst/>
          </a:prstGeom>
          <a:effectLst>
            <a:glow rad="63500">
              <a:srgbClr val="7030A0">
                <a:alpha val="40000"/>
              </a:srgbClr>
            </a:glow>
          </a:effectLst>
        </p:spPr>
      </p:pic>
    </p:spTree>
    <p:extLst>
      <p:ext uri="{BB962C8B-B14F-4D97-AF65-F5344CB8AC3E}">
        <p14:creationId xmlns:p14="http://schemas.microsoft.com/office/powerpoint/2010/main" val="401089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88879"/>
            <a:ext cx="8229600" cy="370642"/>
          </a:xfrm>
        </p:spPr>
        <p:txBody>
          <a:bodyPr>
            <a:noAutofit/>
          </a:bodyPr>
          <a:lstStyle/>
          <a:p>
            <a:pPr algn="ctr"/>
            <a:r>
              <a:rPr lang="en-US" sz="2800" dirty="0"/>
              <a:t>Local Job Creator</a:t>
            </a:r>
          </a:p>
        </p:txBody>
      </p:sp>
      <p:graphicFrame>
        <p:nvGraphicFramePr>
          <p:cNvPr id="2" name="Table 1">
            <a:extLst>
              <a:ext uri="{FF2B5EF4-FFF2-40B4-BE49-F238E27FC236}">
                <a16:creationId xmlns:a16="http://schemas.microsoft.com/office/drawing/2014/main" id="{FE37C5C9-4CBA-4B4A-BB86-CA57A3FB342E}"/>
              </a:ext>
            </a:extLst>
          </p:cNvPr>
          <p:cNvGraphicFramePr>
            <a:graphicFrameLocks noGrp="1"/>
          </p:cNvGraphicFramePr>
          <p:nvPr/>
        </p:nvGraphicFramePr>
        <p:xfrm>
          <a:off x="1494503" y="3263112"/>
          <a:ext cx="6096000" cy="1470660"/>
        </p:xfrm>
        <a:graphic>
          <a:graphicData uri="http://schemas.openxmlformats.org/drawingml/2006/table">
            <a:tbl>
              <a:tblPr firstRow="1" bandRow="1">
                <a:tableStyleId>{5C22544A-7EE6-4342-B048-85BDC9FD1C3A}</a:tableStyleId>
              </a:tblPr>
              <a:tblGrid>
                <a:gridCol w="3500063">
                  <a:extLst>
                    <a:ext uri="{9D8B030D-6E8A-4147-A177-3AD203B41FA5}">
                      <a16:colId xmlns:a16="http://schemas.microsoft.com/office/drawing/2014/main" val="1148560496"/>
                    </a:ext>
                  </a:extLst>
                </a:gridCol>
                <a:gridCol w="1433245">
                  <a:extLst>
                    <a:ext uri="{9D8B030D-6E8A-4147-A177-3AD203B41FA5}">
                      <a16:colId xmlns:a16="http://schemas.microsoft.com/office/drawing/2014/main" val="3424791039"/>
                    </a:ext>
                  </a:extLst>
                </a:gridCol>
                <a:gridCol w="1162692">
                  <a:extLst>
                    <a:ext uri="{9D8B030D-6E8A-4147-A177-3AD203B41FA5}">
                      <a16:colId xmlns:a16="http://schemas.microsoft.com/office/drawing/2014/main" val="2669304225"/>
                    </a:ext>
                  </a:extLst>
                </a:gridCol>
              </a:tblGrid>
              <a:tr h="278130">
                <a:tc gridSpan="3">
                  <a:txBody>
                    <a:bodyPr/>
                    <a:lstStyle/>
                    <a:p>
                      <a:pPr algn="ctr"/>
                      <a:r>
                        <a:rPr lang="en-US" sz="1400" dirty="0">
                          <a:solidFill>
                            <a:schemeClr val="bg1"/>
                          </a:solidFill>
                          <a:latin typeface="+mj-lt"/>
                        </a:rPr>
                        <a:t>Project-wide Craft Employment by Jurisdiction</a:t>
                      </a:r>
                    </a:p>
                  </a:txBody>
                  <a:tcPr marT="34290" marB="34290">
                    <a:solidFill>
                      <a:srgbClr val="0070C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71576062"/>
                  </a:ext>
                </a:extLst>
              </a:tr>
              <a:tr h="297180">
                <a:tc>
                  <a:txBody>
                    <a:bodyPr/>
                    <a:lstStyle/>
                    <a:p>
                      <a:r>
                        <a:rPr lang="en-US" sz="1500" dirty="0">
                          <a:latin typeface="+mj-lt"/>
                        </a:rPr>
                        <a:t>Prince George’s County</a:t>
                      </a:r>
                    </a:p>
                  </a:txBody>
                  <a:tcPr marT="34290" marB="34290"/>
                </a:tc>
                <a:tc>
                  <a:txBody>
                    <a:bodyPr/>
                    <a:lstStyle/>
                    <a:p>
                      <a:r>
                        <a:rPr lang="en-US" sz="1500" dirty="0">
                          <a:latin typeface="+mj-lt"/>
                        </a:rPr>
                        <a:t>270</a:t>
                      </a:r>
                    </a:p>
                  </a:txBody>
                  <a:tcPr marT="34290" marB="34290"/>
                </a:tc>
                <a:tc>
                  <a:txBody>
                    <a:bodyPr/>
                    <a:lstStyle/>
                    <a:p>
                      <a:r>
                        <a:rPr lang="en-US" sz="1500" dirty="0">
                          <a:latin typeface="+mj-lt"/>
                        </a:rPr>
                        <a:t>25%</a:t>
                      </a:r>
                    </a:p>
                  </a:txBody>
                  <a:tcPr marT="34290" marB="34290"/>
                </a:tc>
                <a:extLst>
                  <a:ext uri="{0D108BD9-81ED-4DB2-BD59-A6C34878D82A}">
                    <a16:rowId xmlns:a16="http://schemas.microsoft.com/office/drawing/2014/main" val="1530110217"/>
                  </a:ext>
                </a:extLst>
              </a:tr>
              <a:tr h="297180">
                <a:tc>
                  <a:txBody>
                    <a:bodyPr/>
                    <a:lstStyle/>
                    <a:p>
                      <a:r>
                        <a:rPr lang="en-US" sz="1500" dirty="0">
                          <a:latin typeface="+mj-lt"/>
                        </a:rPr>
                        <a:t>Montgomery County</a:t>
                      </a:r>
                    </a:p>
                  </a:txBody>
                  <a:tcPr marT="34290" marB="34290"/>
                </a:tc>
                <a:tc>
                  <a:txBody>
                    <a:bodyPr/>
                    <a:lstStyle/>
                    <a:p>
                      <a:r>
                        <a:rPr lang="en-US" sz="1500" dirty="0">
                          <a:latin typeface="+mj-lt"/>
                        </a:rPr>
                        <a:t>119</a:t>
                      </a:r>
                    </a:p>
                  </a:txBody>
                  <a:tcPr marT="34290" marB="34290"/>
                </a:tc>
                <a:tc>
                  <a:txBody>
                    <a:bodyPr/>
                    <a:lstStyle/>
                    <a:p>
                      <a:r>
                        <a:rPr lang="en-US" sz="1500" dirty="0">
                          <a:latin typeface="+mj-lt"/>
                        </a:rPr>
                        <a:t>11%</a:t>
                      </a:r>
                    </a:p>
                  </a:txBody>
                  <a:tcPr marT="34290" marB="34290"/>
                </a:tc>
                <a:extLst>
                  <a:ext uri="{0D108BD9-81ED-4DB2-BD59-A6C34878D82A}">
                    <a16:rowId xmlns:a16="http://schemas.microsoft.com/office/drawing/2014/main" val="1710515111"/>
                  </a:ext>
                </a:extLst>
              </a:tr>
              <a:tr h="297180">
                <a:tc>
                  <a:txBody>
                    <a:bodyPr/>
                    <a:lstStyle/>
                    <a:p>
                      <a:r>
                        <a:rPr lang="en-US" sz="1500" dirty="0">
                          <a:latin typeface="+mj-lt"/>
                        </a:rPr>
                        <a:t>Other Maryland Counties</a:t>
                      </a:r>
                    </a:p>
                  </a:txBody>
                  <a:tcPr marT="34290" marB="34290"/>
                </a:tc>
                <a:tc>
                  <a:txBody>
                    <a:bodyPr/>
                    <a:lstStyle/>
                    <a:p>
                      <a:r>
                        <a:rPr lang="en-US" sz="1500" dirty="0">
                          <a:latin typeface="+mj-lt"/>
                        </a:rPr>
                        <a:t>280</a:t>
                      </a:r>
                    </a:p>
                  </a:txBody>
                  <a:tcPr marT="34290" marB="34290"/>
                </a:tc>
                <a:tc>
                  <a:txBody>
                    <a:bodyPr/>
                    <a:lstStyle/>
                    <a:p>
                      <a:r>
                        <a:rPr lang="en-US" sz="1500" dirty="0">
                          <a:latin typeface="+mj-lt"/>
                        </a:rPr>
                        <a:t>26%</a:t>
                      </a:r>
                    </a:p>
                  </a:txBody>
                  <a:tcPr marT="34290" marB="34290"/>
                </a:tc>
                <a:extLst>
                  <a:ext uri="{0D108BD9-81ED-4DB2-BD59-A6C34878D82A}">
                    <a16:rowId xmlns:a16="http://schemas.microsoft.com/office/drawing/2014/main" val="1785229057"/>
                  </a:ext>
                </a:extLst>
              </a:tr>
              <a:tr h="297180">
                <a:tc>
                  <a:txBody>
                    <a:bodyPr/>
                    <a:lstStyle/>
                    <a:p>
                      <a:r>
                        <a:rPr lang="en-US" sz="1500" dirty="0">
                          <a:latin typeface="+mj-lt"/>
                        </a:rPr>
                        <a:t>Total Maryland Registration</a:t>
                      </a:r>
                    </a:p>
                  </a:txBody>
                  <a:tcPr marT="34290" marB="34290"/>
                </a:tc>
                <a:tc>
                  <a:txBody>
                    <a:bodyPr/>
                    <a:lstStyle/>
                    <a:p>
                      <a:r>
                        <a:rPr lang="en-US" sz="1500" dirty="0">
                          <a:latin typeface="+mj-lt"/>
                        </a:rPr>
                        <a:t>669</a:t>
                      </a:r>
                    </a:p>
                  </a:txBody>
                  <a:tcPr marT="34290" marB="34290"/>
                </a:tc>
                <a:tc>
                  <a:txBody>
                    <a:bodyPr/>
                    <a:lstStyle/>
                    <a:p>
                      <a:r>
                        <a:rPr lang="en-US" sz="1500" dirty="0">
                          <a:latin typeface="+mj-lt"/>
                        </a:rPr>
                        <a:t>62%</a:t>
                      </a:r>
                    </a:p>
                  </a:txBody>
                  <a:tcPr marT="34290" marB="34290"/>
                </a:tc>
                <a:extLst>
                  <a:ext uri="{0D108BD9-81ED-4DB2-BD59-A6C34878D82A}">
                    <a16:rowId xmlns:a16="http://schemas.microsoft.com/office/drawing/2014/main" val="1418948429"/>
                  </a:ext>
                </a:extLst>
              </a:tr>
            </a:tbl>
          </a:graphicData>
        </a:graphic>
      </p:graphicFrame>
      <p:pic>
        <p:nvPicPr>
          <p:cNvPr id="7" name="Picture 6">
            <a:extLst>
              <a:ext uri="{FF2B5EF4-FFF2-40B4-BE49-F238E27FC236}">
                <a16:creationId xmlns:a16="http://schemas.microsoft.com/office/drawing/2014/main" id="{80074849-7BF6-44D8-B32C-C3EE12167EFE}"/>
              </a:ext>
            </a:extLst>
          </p:cNvPr>
          <p:cNvPicPr>
            <a:picLocks noChangeAspect="1"/>
          </p:cNvPicPr>
          <p:nvPr/>
        </p:nvPicPr>
        <p:blipFill>
          <a:blip r:embed="rId2"/>
          <a:stretch>
            <a:fillRect/>
          </a:stretch>
        </p:blipFill>
        <p:spPr>
          <a:xfrm>
            <a:off x="1709212" y="1033745"/>
            <a:ext cx="5725576" cy="2107662"/>
          </a:xfrm>
          <a:prstGeom prst="rect">
            <a:avLst/>
          </a:prstGeom>
        </p:spPr>
      </p:pic>
      <p:sp>
        <p:nvSpPr>
          <p:cNvPr id="8" name="Slide Number Placeholder 7">
            <a:extLst>
              <a:ext uri="{FF2B5EF4-FFF2-40B4-BE49-F238E27FC236}">
                <a16:creationId xmlns:a16="http://schemas.microsoft.com/office/drawing/2014/main" id="{447F224C-7089-4BA8-9E2B-A57AC3E634A6}"/>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31</a:t>
            </a:fld>
            <a:endParaRPr lang="en-US" dirty="0">
              <a:solidFill>
                <a:prstClr val="white">
                  <a:lumMod val="65000"/>
                </a:prstClr>
              </a:solidFill>
            </a:endParaRPr>
          </a:p>
        </p:txBody>
      </p:sp>
    </p:spTree>
    <p:extLst>
      <p:ext uri="{BB962C8B-B14F-4D97-AF65-F5344CB8AC3E}">
        <p14:creationId xmlns:p14="http://schemas.microsoft.com/office/powerpoint/2010/main" val="2175886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62" y="575184"/>
            <a:ext cx="8878528" cy="457200"/>
          </a:xfrm>
        </p:spPr>
        <p:txBody>
          <a:bodyPr>
            <a:noAutofit/>
          </a:bodyPr>
          <a:lstStyle/>
          <a:p>
            <a:pPr algn="ctr"/>
            <a:r>
              <a:rPr lang="en-US" sz="2800" dirty="0"/>
              <a:t>Affirmative Action/Equal Employment Opportunity</a:t>
            </a:r>
          </a:p>
        </p:txBody>
      </p:sp>
      <p:graphicFrame>
        <p:nvGraphicFramePr>
          <p:cNvPr id="7" name="Table 6">
            <a:extLst>
              <a:ext uri="{FF2B5EF4-FFF2-40B4-BE49-F238E27FC236}">
                <a16:creationId xmlns:a16="http://schemas.microsoft.com/office/drawing/2014/main" id="{57D0818E-C6B9-4623-88AD-2532326E5158}"/>
              </a:ext>
            </a:extLst>
          </p:cNvPr>
          <p:cNvGraphicFramePr>
            <a:graphicFrameLocks noGrp="1"/>
          </p:cNvGraphicFramePr>
          <p:nvPr>
            <p:extLst>
              <p:ext uri="{D42A27DB-BD31-4B8C-83A1-F6EECF244321}">
                <p14:modId xmlns:p14="http://schemas.microsoft.com/office/powerpoint/2010/main" val="2120559567"/>
              </p:ext>
            </p:extLst>
          </p:nvPr>
        </p:nvGraphicFramePr>
        <p:xfrm>
          <a:off x="752944" y="3315601"/>
          <a:ext cx="7658557" cy="1470660"/>
        </p:xfrm>
        <a:graphic>
          <a:graphicData uri="http://schemas.openxmlformats.org/drawingml/2006/table">
            <a:tbl>
              <a:tblPr firstRow="1" bandRow="1">
                <a:tableStyleId>{5C22544A-7EE6-4342-B048-85BDC9FD1C3A}</a:tableStyleId>
              </a:tblPr>
              <a:tblGrid>
                <a:gridCol w="3568339">
                  <a:extLst>
                    <a:ext uri="{9D8B030D-6E8A-4147-A177-3AD203B41FA5}">
                      <a16:colId xmlns:a16="http://schemas.microsoft.com/office/drawing/2014/main" val="1148560496"/>
                    </a:ext>
                  </a:extLst>
                </a:gridCol>
                <a:gridCol w="884903">
                  <a:extLst>
                    <a:ext uri="{9D8B030D-6E8A-4147-A177-3AD203B41FA5}">
                      <a16:colId xmlns:a16="http://schemas.microsoft.com/office/drawing/2014/main" val="3424791039"/>
                    </a:ext>
                  </a:extLst>
                </a:gridCol>
                <a:gridCol w="1661652">
                  <a:extLst>
                    <a:ext uri="{9D8B030D-6E8A-4147-A177-3AD203B41FA5}">
                      <a16:colId xmlns:a16="http://schemas.microsoft.com/office/drawing/2014/main" val="2669304225"/>
                    </a:ext>
                  </a:extLst>
                </a:gridCol>
                <a:gridCol w="1543663">
                  <a:extLst>
                    <a:ext uri="{9D8B030D-6E8A-4147-A177-3AD203B41FA5}">
                      <a16:colId xmlns:a16="http://schemas.microsoft.com/office/drawing/2014/main" val="1992216276"/>
                    </a:ext>
                  </a:extLst>
                </a:gridCol>
              </a:tblGrid>
              <a:tr h="274320">
                <a:tc>
                  <a:txBody>
                    <a:bodyPr/>
                    <a:lstStyle/>
                    <a:p>
                      <a:pPr algn="ctr"/>
                      <a:r>
                        <a:rPr lang="en-US" sz="1400" dirty="0">
                          <a:solidFill>
                            <a:schemeClr val="bg1"/>
                          </a:solidFill>
                          <a:latin typeface="+mj-lt"/>
                        </a:rPr>
                        <a:t>Category</a:t>
                      </a:r>
                    </a:p>
                  </a:txBody>
                  <a:tcPr marT="34290" marB="34290">
                    <a:solidFill>
                      <a:srgbClr val="0070C0"/>
                    </a:solidFill>
                  </a:tcPr>
                </a:tc>
                <a:tc>
                  <a:txBody>
                    <a:bodyPr/>
                    <a:lstStyle/>
                    <a:p>
                      <a:r>
                        <a:rPr lang="en-US" sz="1400" dirty="0">
                          <a:latin typeface="+mj-lt"/>
                        </a:rPr>
                        <a:t>Total</a:t>
                      </a:r>
                    </a:p>
                  </a:txBody>
                  <a:tcPr marT="34290" marB="34290">
                    <a:solidFill>
                      <a:srgbClr val="0070C0"/>
                    </a:solidFill>
                  </a:tcPr>
                </a:tc>
                <a:tc>
                  <a:txBody>
                    <a:bodyPr/>
                    <a:lstStyle/>
                    <a:p>
                      <a:r>
                        <a:rPr lang="en-US" sz="1400" dirty="0">
                          <a:latin typeface="+mj-lt"/>
                        </a:rPr>
                        <a:t>AA/EEO Goal</a:t>
                      </a:r>
                    </a:p>
                  </a:txBody>
                  <a:tcPr marT="34290" marB="34290">
                    <a:solidFill>
                      <a:srgbClr val="0070C0"/>
                    </a:solidFill>
                  </a:tcPr>
                </a:tc>
                <a:tc>
                  <a:txBody>
                    <a:bodyPr/>
                    <a:lstStyle/>
                    <a:p>
                      <a:r>
                        <a:rPr lang="en-US" sz="1400" dirty="0">
                          <a:latin typeface="+mj-lt"/>
                        </a:rPr>
                        <a:t>Current %</a:t>
                      </a:r>
                    </a:p>
                  </a:txBody>
                  <a:tcPr marT="34290" marB="34290">
                    <a:solidFill>
                      <a:srgbClr val="0070C0"/>
                    </a:solidFill>
                  </a:tcPr>
                </a:tc>
                <a:extLst>
                  <a:ext uri="{0D108BD9-81ED-4DB2-BD59-A6C34878D82A}">
                    <a16:rowId xmlns:a16="http://schemas.microsoft.com/office/drawing/2014/main" val="1971576062"/>
                  </a:ext>
                </a:extLst>
              </a:tr>
              <a:tr h="297180">
                <a:tc>
                  <a:txBody>
                    <a:bodyPr/>
                    <a:lstStyle/>
                    <a:p>
                      <a:r>
                        <a:rPr lang="en-US" sz="1500" dirty="0">
                          <a:latin typeface="+mj-lt"/>
                        </a:rPr>
                        <a:t>Full-time Employees</a:t>
                      </a:r>
                    </a:p>
                  </a:txBody>
                  <a:tcPr marT="34290" marB="34290"/>
                </a:tc>
                <a:tc>
                  <a:txBody>
                    <a:bodyPr/>
                    <a:lstStyle/>
                    <a:p>
                      <a:r>
                        <a:rPr lang="en-US" sz="1500" dirty="0">
                          <a:latin typeface="+mj-lt"/>
                        </a:rPr>
                        <a:t>466</a:t>
                      </a:r>
                    </a:p>
                  </a:txBody>
                  <a:tcPr marT="34290" marB="34290"/>
                </a:tc>
                <a:tc>
                  <a:txBody>
                    <a:bodyPr/>
                    <a:lstStyle/>
                    <a:p>
                      <a:endParaRPr lang="en-US" sz="1500" dirty="0">
                        <a:latin typeface="+mj-lt"/>
                      </a:endParaRPr>
                    </a:p>
                  </a:txBody>
                  <a:tcPr marT="34290" marB="34290"/>
                </a:tc>
                <a:tc>
                  <a:txBody>
                    <a:bodyPr/>
                    <a:lstStyle/>
                    <a:p>
                      <a:endParaRPr lang="en-US" sz="1500" dirty="0">
                        <a:latin typeface="+mj-lt"/>
                      </a:endParaRPr>
                    </a:p>
                  </a:txBody>
                  <a:tcPr marT="34290" marB="34290"/>
                </a:tc>
                <a:extLst>
                  <a:ext uri="{0D108BD9-81ED-4DB2-BD59-A6C34878D82A}">
                    <a16:rowId xmlns:a16="http://schemas.microsoft.com/office/drawing/2014/main" val="1530110217"/>
                  </a:ext>
                </a:extLst>
              </a:tr>
              <a:tr h="297180">
                <a:tc>
                  <a:txBody>
                    <a:bodyPr/>
                    <a:lstStyle/>
                    <a:p>
                      <a:r>
                        <a:rPr lang="en-US" sz="1500" dirty="0">
                          <a:latin typeface="+mj-lt"/>
                        </a:rPr>
                        <a:t>Minority Participation</a:t>
                      </a:r>
                    </a:p>
                  </a:txBody>
                  <a:tcPr marT="34290" marB="34290"/>
                </a:tc>
                <a:tc>
                  <a:txBody>
                    <a:bodyPr/>
                    <a:lstStyle/>
                    <a:p>
                      <a:r>
                        <a:rPr lang="en-US" sz="1500" dirty="0">
                          <a:latin typeface="+mj-lt"/>
                        </a:rPr>
                        <a:t>321</a:t>
                      </a:r>
                    </a:p>
                  </a:txBody>
                  <a:tcPr marT="34290" marB="34290"/>
                </a:tc>
                <a:tc>
                  <a:txBody>
                    <a:bodyPr/>
                    <a:lstStyle/>
                    <a:p>
                      <a:r>
                        <a:rPr lang="en-US" sz="1500" dirty="0">
                          <a:latin typeface="+mj-lt"/>
                        </a:rPr>
                        <a:t>28%</a:t>
                      </a:r>
                    </a:p>
                  </a:txBody>
                  <a:tcPr marT="34290" marB="34290"/>
                </a:tc>
                <a:tc>
                  <a:txBody>
                    <a:bodyPr/>
                    <a:lstStyle/>
                    <a:p>
                      <a:r>
                        <a:rPr lang="en-US" sz="1500" dirty="0">
                          <a:latin typeface="+mj-lt"/>
                        </a:rPr>
                        <a:t>68.9%</a:t>
                      </a:r>
                    </a:p>
                  </a:txBody>
                  <a:tcPr marT="34290" marB="34290"/>
                </a:tc>
                <a:extLst>
                  <a:ext uri="{0D108BD9-81ED-4DB2-BD59-A6C34878D82A}">
                    <a16:rowId xmlns:a16="http://schemas.microsoft.com/office/drawing/2014/main" val="1710515111"/>
                  </a:ext>
                </a:extLst>
              </a:tr>
              <a:tr h="297180">
                <a:tc>
                  <a:txBody>
                    <a:bodyPr/>
                    <a:lstStyle/>
                    <a:p>
                      <a:r>
                        <a:rPr lang="en-US" sz="1500" dirty="0">
                          <a:latin typeface="+mj-lt"/>
                        </a:rPr>
                        <a:t>Female </a:t>
                      </a:r>
                      <a:r>
                        <a:rPr lang="en-US" sz="1500" dirty="0" smtClean="0">
                          <a:latin typeface="+mj-lt"/>
                        </a:rPr>
                        <a:t>Participation</a:t>
                      </a:r>
                      <a:endParaRPr lang="en-US" sz="1500" dirty="0">
                        <a:latin typeface="+mj-lt"/>
                      </a:endParaRPr>
                    </a:p>
                  </a:txBody>
                  <a:tcPr marT="34290" marB="34290"/>
                </a:tc>
                <a:tc>
                  <a:txBody>
                    <a:bodyPr/>
                    <a:lstStyle/>
                    <a:p>
                      <a:r>
                        <a:rPr lang="en-US" sz="1500" dirty="0">
                          <a:latin typeface="+mj-lt"/>
                        </a:rPr>
                        <a:t>19</a:t>
                      </a:r>
                    </a:p>
                  </a:txBody>
                  <a:tcPr marT="34290" marB="34290"/>
                </a:tc>
                <a:tc>
                  <a:txBody>
                    <a:bodyPr/>
                    <a:lstStyle/>
                    <a:p>
                      <a:r>
                        <a:rPr lang="en-US" sz="1500" dirty="0">
                          <a:latin typeface="+mj-lt"/>
                        </a:rPr>
                        <a:t>6.9%</a:t>
                      </a:r>
                    </a:p>
                  </a:txBody>
                  <a:tcPr marT="34290" marB="34290"/>
                </a:tc>
                <a:tc>
                  <a:txBody>
                    <a:bodyPr/>
                    <a:lstStyle/>
                    <a:p>
                      <a:r>
                        <a:rPr lang="en-US" sz="1500" dirty="0">
                          <a:latin typeface="+mj-lt"/>
                        </a:rPr>
                        <a:t>4.1%</a:t>
                      </a:r>
                    </a:p>
                  </a:txBody>
                  <a:tcPr marT="34290" marB="34290"/>
                </a:tc>
                <a:extLst>
                  <a:ext uri="{0D108BD9-81ED-4DB2-BD59-A6C34878D82A}">
                    <a16:rowId xmlns:a16="http://schemas.microsoft.com/office/drawing/2014/main" val="1785229057"/>
                  </a:ext>
                </a:extLst>
              </a:tr>
              <a:tr h="297180">
                <a:tc>
                  <a:txBody>
                    <a:bodyPr/>
                    <a:lstStyle/>
                    <a:p>
                      <a:r>
                        <a:rPr lang="en-US" sz="1500" dirty="0">
                          <a:latin typeface="+mj-lt"/>
                        </a:rPr>
                        <a:t>Non-minority Participation</a:t>
                      </a:r>
                    </a:p>
                  </a:txBody>
                  <a:tcPr marT="34290" marB="34290"/>
                </a:tc>
                <a:tc>
                  <a:txBody>
                    <a:bodyPr/>
                    <a:lstStyle/>
                    <a:p>
                      <a:r>
                        <a:rPr lang="en-US" sz="1500" dirty="0">
                          <a:latin typeface="+mj-lt"/>
                        </a:rPr>
                        <a:t>126</a:t>
                      </a:r>
                    </a:p>
                  </a:txBody>
                  <a:tcPr marT="34290" marB="34290"/>
                </a:tc>
                <a:tc>
                  <a:txBody>
                    <a:bodyPr/>
                    <a:lstStyle/>
                    <a:p>
                      <a:endParaRPr lang="en-US" sz="1500" dirty="0">
                        <a:latin typeface="+mj-lt"/>
                      </a:endParaRPr>
                    </a:p>
                  </a:txBody>
                  <a:tcPr marT="34290" marB="34290"/>
                </a:tc>
                <a:tc>
                  <a:txBody>
                    <a:bodyPr/>
                    <a:lstStyle/>
                    <a:p>
                      <a:r>
                        <a:rPr lang="en-US" sz="1500" dirty="0">
                          <a:latin typeface="+mj-lt"/>
                        </a:rPr>
                        <a:t>27.0%</a:t>
                      </a:r>
                    </a:p>
                  </a:txBody>
                  <a:tcPr marT="34290" marB="34290"/>
                </a:tc>
                <a:extLst>
                  <a:ext uri="{0D108BD9-81ED-4DB2-BD59-A6C34878D82A}">
                    <a16:rowId xmlns:a16="http://schemas.microsoft.com/office/drawing/2014/main" val="1418948429"/>
                  </a:ext>
                </a:extLst>
              </a:tr>
            </a:tbl>
          </a:graphicData>
        </a:graphic>
      </p:graphicFrame>
      <p:pic>
        <p:nvPicPr>
          <p:cNvPr id="2" name="Picture 1">
            <a:extLst>
              <a:ext uri="{FF2B5EF4-FFF2-40B4-BE49-F238E27FC236}">
                <a16:creationId xmlns:a16="http://schemas.microsoft.com/office/drawing/2014/main" id="{C9BF7666-6997-4DF4-B622-9C82E0FC1FE7}"/>
              </a:ext>
            </a:extLst>
          </p:cNvPr>
          <p:cNvPicPr>
            <a:picLocks noChangeAspect="1"/>
          </p:cNvPicPr>
          <p:nvPr/>
        </p:nvPicPr>
        <p:blipFill>
          <a:blip r:embed="rId2"/>
          <a:stretch>
            <a:fillRect/>
          </a:stretch>
        </p:blipFill>
        <p:spPr>
          <a:xfrm>
            <a:off x="1694066" y="1061885"/>
            <a:ext cx="5590430" cy="2174608"/>
          </a:xfrm>
          <a:prstGeom prst="rect">
            <a:avLst/>
          </a:prstGeom>
        </p:spPr>
      </p:pic>
      <p:sp>
        <p:nvSpPr>
          <p:cNvPr id="3" name="Slide Number Placeholder 2">
            <a:extLst>
              <a:ext uri="{FF2B5EF4-FFF2-40B4-BE49-F238E27FC236}">
                <a16:creationId xmlns:a16="http://schemas.microsoft.com/office/drawing/2014/main" id="{655B7F4A-3BC1-4F28-A63E-B6F45AAE98EE}"/>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32</a:t>
            </a:fld>
            <a:endParaRPr lang="en-US" dirty="0">
              <a:solidFill>
                <a:prstClr val="white">
                  <a:lumMod val="65000"/>
                </a:prstClr>
              </a:solidFill>
            </a:endParaRPr>
          </a:p>
        </p:txBody>
      </p:sp>
    </p:spTree>
    <p:extLst>
      <p:ext uri="{BB962C8B-B14F-4D97-AF65-F5344CB8AC3E}">
        <p14:creationId xmlns:p14="http://schemas.microsoft.com/office/powerpoint/2010/main" val="32361802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86497" y="370711"/>
            <a:ext cx="8798011" cy="4995216"/>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lvl="1" algn="ctr">
              <a:spcBef>
                <a:spcPts val="600"/>
              </a:spcBef>
              <a:buClr>
                <a:srgbClr val="98002E"/>
              </a:buClr>
              <a:buFontTx/>
              <a:buNone/>
            </a:pPr>
            <a:r>
              <a:rPr lang="en-US" sz="2800" b="1" spc="-8" dirty="0" smtClean="0">
                <a:solidFill>
                  <a:srgbClr val="7030A0"/>
                </a:solidFill>
                <a:latin typeface="Arial"/>
                <a:cs typeface="Calibri"/>
              </a:rPr>
              <a:t>         Stay </a:t>
            </a:r>
            <a:r>
              <a:rPr lang="en-US" sz="2800" b="1" spc="-8" dirty="0">
                <a:solidFill>
                  <a:srgbClr val="7030A0"/>
                </a:solidFill>
                <a:latin typeface="Arial"/>
                <a:cs typeface="Calibri"/>
              </a:rPr>
              <a:t>Up to Date on Purple Line </a:t>
            </a:r>
            <a:r>
              <a:rPr lang="en-US" sz="2800" b="1" spc="-8" dirty="0" smtClean="0">
                <a:solidFill>
                  <a:srgbClr val="7030A0"/>
                </a:solidFill>
                <a:latin typeface="Arial"/>
                <a:cs typeface="Calibri"/>
              </a:rPr>
              <a:t>Progress</a:t>
            </a:r>
            <a:endParaRPr lang="en-US" sz="2800" b="1" spc="-8" dirty="0">
              <a:solidFill>
                <a:srgbClr val="7030A0"/>
              </a:solidFill>
              <a:latin typeface="Arial"/>
              <a:cs typeface="Calibri"/>
            </a:endParaRPr>
          </a:p>
          <a:p>
            <a:pPr marL="685800" lvl="1" indent="-342900">
              <a:spcBef>
                <a:spcPts val="600"/>
              </a:spcBef>
              <a:buClr>
                <a:srgbClr val="7030A0"/>
              </a:buClr>
              <a:buFont typeface="Arial" panose="020B0604020202020204" pitchFamily="34" charset="0"/>
              <a:buChar char="•"/>
            </a:pPr>
            <a:r>
              <a:rPr lang="en-US" sz="2400" dirty="0" smtClean="0">
                <a:solidFill>
                  <a:srgbClr val="7030A0"/>
                </a:solidFill>
                <a:latin typeface="Arial"/>
              </a:rPr>
              <a:t>Sign </a:t>
            </a:r>
            <a:r>
              <a:rPr lang="en-US" sz="2400" dirty="0">
                <a:solidFill>
                  <a:srgbClr val="7030A0"/>
                </a:solidFill>
                <a:latin typeface="Arial"/>
              </a:rPr>
              <a:t>up for construction notices at </a:t>
            </a:r>
            <a:r>
              <a:rPr lang="en-US" sz="2400" u="sng" dirty="0">
                <a:solidFill>
                  <a:srgbClr val="7030A0"/>
                </a:solidFill>
                <a:latin typeface="Arial"/>
              </a:rPr>
              <a:t>Purplelinemd.com</a:t>
            </a:r>
          </a:p>
          <a:p>
            <a:pPr marL="685800" lvl="1" indent="-342900">
              <a:spcBef>
                <a:spcPts val="600"/>
              </a:spcBef>
              <a:buClr>
                <a:srgbClr val="7030A0"/>
              </a:buClr>
              <a:buFont typeface="Arial" panose="020B0604020202020204" pitchFamily="34" charset="0"/>
              <a:buChar char="•"/>
            </a:pPr>
            <a:r>
              <a:rPr lang="en-US" sz="2400" dirty="0">
                <a:solidFill>
                  <a:srgbClr val="7030A0"/>
                </a:solidFill>
                <a:latin typeface="Arial"/>
              </a:rPr>
              <a:t>For construction-related questions and concerns, contact PLTP:</a:t>
            </a:r>
          </a:p>
          <a:p>
            <a:pPr marL="1143000" lvl="2" indent="-342900">
              <a:spcBef>
                <a:spcPts val="600"/>
              </a:spcBef>
              <a:buClr>
                <a:srgbClr val="7030A0"/>
              </a:buClr>
              <a:buFont typeface="Arial" panose="020B0604020202020204" pitchFamily="34" charset="0"/>
              <a:buChar char="•"/>
            </a:pPr>
            <a:r>
              <a:rPr lang="en-US" sz="2400" dirty="0">
                <a:solidFill>
                  <a:srgbClr val="7030A0"/>
                </a:solidFill>
                <a:latin typeface="Arial"/>
              </a:rPr>
              <a:t>Email at: </a:t>
            </a:r>
            <a:r>
              <a:rPr lang="en-US" sz="2400" dirty="0">
                <a:solidFill>
                  <a:srgbClr val="7030A0"/>
                </a:solidFill>
                <a:latin typeface="Arial"/>
                <a:hlinkClick r:id="rId3">
                  <a:extLst>
                    <a:ext uri="{A12FA001-AC4F-418D-AE19-62706E023703}">
                      <ahyp:hlinkClr xmlns:ahyp="http://schemas.microsoft.com/office/drawing/2018/hyperlinkcolor" xmlns="" val="tx"/>
                    </a:ext>
                  </a:extLst>
                </a:hlinkClick>
              </a:rPr>
              <a:t>outreach@pltcllc.com</a:t>
            </a:r>
            <a:endParaRPr lang="en-US" sz="2400" dirty="0">
              <a:solidFill>
                <a:srgbClr val="7030A0"/>
              </a:solidFill>
              <a:latin typeface="Arial"/>
            </a:endParaRPr>
          </a:p>
          <a:p>
            <a:pPr marL="1143000" lvl="2" indent="-342900">
              <a:spcBef>
                <a:spcPts val="600"/>
              </a:spcBef>
              <a:buClr>
                <a:srgbClr val="7030A0"/>
              </a:buClr>
              <a:buFont typeface="Arial" panose="020B0604020202020204" pitchFamily="34" charset="0"/>
              <a:buChar char="•"/>
            </a:pPr>
            <a:r>
              <a:rPr lang="en-US" sz="2400" dirty="0">
                <a:solidFill>
                  <a:srgbClr val="7030A0"/>
                </a:solidFill>
                <a:latin typeface="Arial"/>
              </a:rPr>
              <a:t>24/7 hotline at </a:t>
            </a:r>
            <a:r>
              <a:rPr lang="en-US" sz="2400" b="1" dirty="0">
                <a:solidFill>
                  <a:srgbClr val="7030A0"/>
                </a:solidFill>
                <a:latin typeface="Arial"/>
              </a:rPr>
              <a:t>240-424-5325</a:t>
            </a:r>
          </a:p>
          <a:p>
            <a:pPr marL="685800" lvl="1" indent="-342900">
              <a:spcBef>
                <a:spcPts val="600"/>
              </a:spcBef>
              <a:buClr>
                <a:srgbClr val="7030A0"/>
              </a:buClr>
              <a:buFont typeface="Arial" panose="020B0604020202020204" pitchFamily="34" charset="0"/>
              <a:buChar char="•"/>
            </a:pPr>
            <a:r>
              <a:rPr lang="en-US" sz="2400" dirty="0">
                <a:solidFill>
                  <a:srgbClr val="7030A0"/>
                </a:solidFill>
                <a:latin typeface="Arial"/>
              </a:rPr>
              <a:t>For general project questions and comments, contact MTA public outreach:</a:t>
            </a:r>
          </a:p>
          <a:p>
            <a:pPr marL="1143000" lvl="2" indent="-342900">
              <a:spcBef>
                <a:spcPts val="600"/>
              </a:spcBef>
              <a:buClr>
                <a:srgbClr val="7030A0"/>
              </a:buClr>
              <a:buFont typeface="Arial" panose="020B0604020202020204" pitchFamily="34" charset="0"/>
              <a:buChar char="•"/>
            </a:pPr>
            <a:r>
              <a:rPr lang="en-US" sz="2400" dirty="0">
                <a:solidFill>
                  <a:srgbClr val="7030A0"/>
                </a:solidFill>
                <a:latin typeface="Arial"/>
              </a:rPr>
              <a:t>Email at: </a:t>
            </a:r>
            <a:r>
              <a:rPr lang="en-US" sz="2400" dirty="0">
                <a:solidFill>
                  <a:srgbClr val="7030A0"/>
                </a:solidFill>
                <a:latin typeface="Arial"/>
                <a:hlinkClick r:id="rId4">
                  <a:extLst>
                    <a:ext uri="{A12FA001-AC4F-418D-AE19-62706E023703}">
                      <ahyp:hlinkClr xmlns:ahyp="http://schemas.microsoft.com/office/drawing/2018/hyperlinkcolor" xmlns="" val="tx"/>
                    </a:ext>
                  </a:extLst>
                </a:hlinkClick>
              </a:rPr>
              <a:t>outreach@purplelinemd.com</a:t>
            </a:r>
            <a:endParaRPr lang="en-US" sz="2400" dirty="0">
              <a:solidFill>
                <a:srgbClr val="7030A0"/>
              </a:solidFill>
              <a:latin typeface="Arial"/>
            </a:endParaRPr>
          </a:p>
          <a:p>
            <a:pPr marL="1143000" lvl="2" indent="-342900">
              <a:spcBef>
                <a:spcPts val="600"/>
              </a:spcBef>
              <a:buClr>
                <a:srgbClr val="7030A0"/>
              </a:buClr>
              <a:buFont typeface="Arial" panose="020B0604020202020204" pitchFamily="34" charset="0"/>
              <a:buChar char="•"/>
            </a:pPr>
            <a:r>
              <a:rPr lang="en-US" sz="2400" dirty="0">
                <a:solidFill>
                  <a:srgbClr val="7030A0"/>
                </a:solidFill>
                <a:latin typeface="Arial"/>
              </a:rPr>
              <a:t>Call: </a:t>
            </a:r>
            <a:r>
              <a:rPr lang="en-US" sz="2400" b="1" dirty="0">
                <a:solidFill>
                  <a:srgbClr val="7030A0"/>
                </a:solidFill>
                <a:latin typeface="Arial"/>
              </a:rPr>
              <a:t>443-451-3706 </a:t>
            </a:r>
            <a:r>
              <a:rPr lang="en-US" sz="2400" dirty="0">
                <a:solidFill>
                  <a:srgbClr val="7030A0"/>
                </a:solidFill>
                <a:latin typeface="Arial"/>
              </a:rPr>
              <a:t>or </a:t>
            </a:r>
            <a:r>
              <a:rPr lang="en-US" sz="2400" b="1" dirty="0">
                <a:solidFill>
                  <a:srgbClr val="7030A0"/>
                </a:solidFill>
                <a:latin typeface="Arial"/>
              </a:rPr>
              <a:t>443-451-3705 (</a:t>
            </a:r>
            <a:r>
              <a:rPr lang="en-US" sz="2400" b="1" spc="-4" dirty="0">
                <a:solidFill>
                  <a:srgbClr val="7030A0"/>
                </a:solidFill>
                <a:latin typeface="Arial"/>
                <a:cs typeface="Calibri"/>
              </a:rPr>
              <a:t>Español)</a:t>
            </a:r>
            <a:endParaRPr lang="en-US" sz="2400" dirty="0">
              <a:solidFill>
                <a:srgbClr val="7030A0"/>
              </a:solidFill>
              <a:latin typeface="Arial"/>
            </a:endParaRPr>
          </a:p>
          <a:p>
            <a:pPr marL="342900" lvl="1">
              <a:spcBef>
                <a:spcPts val="600"/>
              </a:spcBef>
              <a:buClr>
                <a:srgbClr val="98002E"/>
              </a:buClr>
              <a:buFontTx/>
              <a:buNone/>
            </a:pPr>
            <a:endParaRPr lang="en-US" sz="2400" dirty="0">
              <a:solidFill>
                <a:prstClr val="black"/>
              </a:solidFill>
            </a:endParaRPr>
          </a:p>
        </p:txBody>
      </p:sp>
      <p:sp>
        <p:nvSpPr>
          <p:cNvPr id="2" name="Slide Number Placeholder 1">
            <a:extLst>
              <a:ext uri="{FF2B5EF4-FFF2-40B4-BE49-F238E27FC236}">
                <a16:creationId xmlns:a16="http://schemas.microsoft.com/office/drawing/2014/main" id="{FFA01CB7-5533-4D27-9A96-4280C6F14D7F}"/>
              </a:ext>
            </a:extLst>
          </p:cNvPr>
          <p:cNvSpPr>
            <a:spLocks noGrp="1"/>
          </p:cNvSpPr>
          <p:nvPr>
            <p:ph type="sldNum" sz="quarter" idx="11"/>
          </p:nvPr>
        </p:nvSpPr>
        <p:spPr/>
        <p:txBody>
          <a:bodyPr/>
          <a:lstStyle/>
          <a:p>
            <a:fld id="{E1506196-7944-4B9F-9437-5530334FE773}" type="slidenum">
              <a:rPr lang="en-US" smtClean="0">
                <a:solidFill>
                  <a:prstClr val="white">
                    <a:lumMod val="65000"/>
                  </a:prstClr>
                </a:solidFill>
              </a:rPr>
              <a:pPr/>
              <a:t>33</a:t>
            </a:fld>
            <a:endParaRPr lang="en-US" dirty="0">
              <a:solidFill>
                <a:prstClr val="white">
                  <a:lumMod val="65000"/>
                </a:prstClr>
              </a:solidFill>
            </a:endParaRPr>
          </a:p>
        </p:txBody>
      </p:sp>
    </p:spTree>
    <p:extLst>
      <p:ext uri="{BB962C8B-B14F-4D97-AF65-F5344CB8AC3E}">
        <p14:creationId xmlns:p14="http://schemas.microsoft.com/office/powerpoint/2010/main" val="6570236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5"/>
          <p:cNvSpPr txBox="1">
            <a:spLocks noGrp="1"/>
          </p:cNvSpPr>
          <p:nvPr>
            <p:ph type="title"/>
          </p:nvPr>
        </p:nvSpPr>
        <p:spPr>
          <a:xfrm>
            <a:off x="311700" y="1772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Inspiration from Minneapolis - St. Paul</a:t>
            </a:r>
            <a:endParaRPr b="1"/>
          </a:p>
        </p:txBody>
      </p:sp>
      <p:sp>
        <p:nvSpPr>
          <p:cNvPr id="206" name="Google Shape;206;p45"/>
          <p:cNvSpPr txBox="1">
            <a:spLocks noGrp="1"/>
          </p:cNvSpPr>
          <p:nvPr>
            <p:ph type="body" idx="1"/>
          </p:nvPr>
        </p:nvSpPr>
        <p:spPr>
          <a:xfrm>
            <a:off x="311700" y="961725"/>
            <a:ext cx="8520600" cy="3416400"/>
          </a:xfrm>
          <a:prstGeom prst="rect">
            <a:avLst/>
          </a:prstGeom>
          <a:noFill/>
          <a:ln>
            <a:noFill/>
          </a:ln>
        </p:spPr>
        <p:txBody>
          <a:bodyPr spcFirstLastPara="1" wrap="square" lIns="91425" tIns="91425" rIns="91425" bIns="91425" anchor="t" anchorCtr="0">
            <a:noAutofit/>
          </a:bodyPr>
          <a:lstStyle/>
          <a:p>
            <a:pPr marL="457200" lvl="0" indent="-342900" algn="ctr" rtl="0">
              <a:lnSpc>
                <a:spcPct val="115000"/>
              </a:lnSpc>
              <a:spcBef>
                <a:spcPts val="0"/>
              </a:spcBef>
              <a:spcAft>
                <a:spcPts val="0"/>
              </a:spcAft>
              <a:buSzPts val="1800"/>
              <a:buChar char="-"/>
            </a:pPr>
            <a:r>
              <a:rPr lang="en"/>
              <a:t>Talking point from Steve</a:t>
            </a:r>
            <a:endParaRPr/>
          </a:p>
          <a:p>
            <a:pPr marL="0" lvl="0" indent="0" algn="ctr" rtl="0">
              <a:lnSpc>
                <a:spcPct val="115000"/>
              </a:lnSpc>
              <a:spcBef>
                <a:spcPts val="1600"/>
              </a:spcBef>
              <a:spcAft>
                <a:spcPts val="1600"/>
              </a:spcAft>
              <a:buSzPts val="1800"/>
              <a:buNone/>
            </a:pPr>
            <a:r>
              <a:rPr lang="en"/>
              <a:t>https://www.youtube.com/watch?v=GtolJfP_n4k</a:t>
            </a:r>
            <a:endParaRPr/>
          </a:p>
        </p:txBody>
      </p:sp>
      <p:pic>
        <p:nvPicPr>
          <p:cNvPr id="207" name="Google Shape;207;p45"/>
          <p:cNvPicPr preferRelativeResize="0"/>
          <p:nvPr/>
        </p:nvPicPr>
        <p:blipFill rotWithShape="1">
          <a:blip r:embed="rId4">
            <a:alphaModFix/>
          </a:blip>
          <a:srcRect/>
          <a:stretch/>
        </p:blipFill>
        <p:spPr>
          <a:xfrm>
            <a:off x="1289050" y="961724"/>
            <a:ext cx="6529226" cy="3344950"/>
          </a:xfrm>
          <a:prstGeom prst="rect">
            <a:avLst/>
          </a:prstGeom>
          <a:noFill/>
          <a:ln>
            <a:noFill/>
          </a:ln>
        </p:spPr>
      </p:pic>
      <p:pic>
        <p:nvPicPr>
          <p:cNvPr id="208" name="Google Shape;208;p45"/>
          <p:cNvPicPr preferRelativeResize="0"/>
          <p:nvPr/>
        </p:nvPicPr>
        <p:blipFill rotWithShape="1">
          <a:blip r:embed="rId5">
            <a:alphaModFix/>
          </a:blip>
          <a:srcRect/>
          <a:stretch/>
        </p:blipFill>
        <p:spPr>
          <a:xfrm>
            <a:off x="4371963" y="4119663"/>
            <a:ext cx="4772025" cy="962025"/>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6"/>
          <p:cNvSpPr txBox="1">
            <a:spLocks noGrp="1"/>
          </p:cNvSpPr>
          <p:nvPr>
            <p:ph type="ctrTitle"/>
          </p:nvPr>
        </p:nvSpPr>
        <p:spPr>
          <a:xfrm>
            <a:off x="311691" y="84220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4000"/>
              <a:t>PLCC:</a:t>
            </a:r>
            <a:endParaRPr sz="4000"/>
          </a:p>
          <a:p>
            <a:pPr marL="0" lvl="0" indent="0" algn="ctr" rtl="0">
              <a:lnSpc>
                <a:spcPct val="100000"/>
              </a:lnSpc>
              <a:spcBef>
                <a:spcPts val="0"/>
              </a:spcBef>
              <a:spcAft>
                <a:spcPts val="0"/>
              </a:spcAft>
              <a:buSzPts val="5200"/>
              <a:buNone/>
            </a:pPr>
            <a:r>
              <a:rPr lang="en" sz="3600"/>
              <a:t>Organizing around our Mission &amp; Vision</a:t>
            </a:r>
            <a:endParaRPr sz="3600"/>
          </a:p>
        </p:txBody>
      </p:sp>
      <p:sp>
        <p:nvSpPr>
          <p:cNvPr id="214" name="Google Shape;214;p46"/>
          <p:cNvSpPr txBox="1">
            <a:spLocks noGrp="1"/>
          </p:cNvSpPr>
          <p:nvPr>
            <p:ph type="subTitle" idx="1"/>
          </p:nvPr>
        </p:nvSpPr>
        <p:spPr>
          <a:xfrm>
            <a:off x="311700" y="-44400"/>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solidFill>
                  <a:srgbClr val="FFFFFF"/>
                </a:solidFill>
              </a:rPr>
              <a:t>David Bowers, PLCC Co-Chair</a:t>
            </a:r>
            <a:endParaRPr b="1">
              <a:solidFill>
                <a:srgbClr val="FFFFFF"/>
              </a:solidFill>
            </a:endParaRPr>
          </a:p>
          <a:p>
            <a:pPr marL="0" lvl="0" indent="0" algn="ctr" rtl="0">
              <a:lnSpc>
                <a:spcPct val="100000"/>
              </a:lnSpc>
              <a:spcBef>
                <a:spcPts val="0"/>
              </a:spcBef>
              <a:spcAft>
                <a:spcPts val="0"/>
              </a:spcAft>
              <a:buSzPts val="2800"/>
              <a:buNone/>
            </a:pPr>
            <a:r>
              <a:rPr lang="en" b="1">
                <a:solidFill>
                  <a:srgbClr val="FFFFFF"/>
                </a:solidFill>
              </a:rPr>
              <a:t>Vice President, Enterprise Community Partners</a:t>
            </a:r>
            <a:endParaRPr b="1">
              <a:solidFill>
                <a:srgbClr val="FFFFFF"/>
              </a:solidFill>
            </a:endParaRPr>
          </a:p>
        </p:txBody>
      </p:sp>
      <p:pic>
        <p:nvPicPr>
          <p:cNvPr id="215" name="Google Shape;215;p46"/>
          <p:cNvPicPr preferRelativeResize="0"/>
          <p:nvPr/>
        </p:nvPicPr>
        <p:blipFill rotWithShape="1">
          <a:blip r:embed="rId4">
            <a:alphaModFix/>
          </a:blip>
          <a:srcRect/>
          <a:stretch/>
        </p:blipFill>
        <p:spPr>
          <a:xfrm>
            <a:off x="5896025" y="3438300"/>
            <a:ext cx="3247974" cy="1705201"/>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7"/>
          <p:cNvSpPr txBox="1">
            <a:spLocks noGrp="1"/>
          </p:cNvSpPr>
          <p:nvPr>
            <p:ph type="title"/>
          </p:nvPr>
        </p:nvSpPr>
        <p:spPr>
          <a:xfrm>
            <a:off x="311700" y="301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2800"/>
              <a:buNone/>
            </a:pPr>
            <a:r>
              <a:rPr lang="en" sz="3200" b="1"/>
              <a:t>What is the Purple Line Corridor Coalition?</a:t>
            </a:r>
            <a:endParaRPr/>
          </a:p>
        </p:txBody>
      </p:sp>
      <p:sp>
        <p:nvSpPr>
          <p:cNvPr id="221" name="Google Shape;221;p47"/>
          <p:cNvSpPr txBox="1">
            <a:spLocks noGrp="1"/>
          </p:cNvSpPr>
          <p:nvPr>
            <p:ph type="body" idx="1"/>
          </p:nvPr>
        </p:nvSpPr>
        <p:spPr>
          <a:xfrm>
            <a:off x="215590" y="959187"/>
            <a:ext cx="8712820" cy="34164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 b="1"/>
              <a:t>The PLCC: </a:t>
            </a:r>
            <a:endParaRPr/>
          </a:p>
          <a:p>
            <a:pPr marL="457200" lvl="0" indent="-342900" algn="l" rtl="0">
              <a:lnSpc>
                <a:spcPct val="115000"/>
              </a:lnSpc>
              <a:spcBef>
                <a:spcPts val="0"/>
              </a:spcBef>
              <a:spcAft>
                <a:spcPts val="0"/>
              </a:spcAft>
              <a:buSzPts val="1800"/>
              <a:buChar char="●"/>
            </a:pPr>
            <a:r>
              <a:rPr lang="en"/>
              <a:t>Engages, organizes and </a:t>
            </a:r>
            <a:r>
              <a:rPr lang="en" b="1"/>
              <a:t>aligns many partners from diverse sectors </a:t>
            </a:r>
            <a:r>
              <a:rPr lang="en"/>
              <a:t>in a shared vision to create and sustain this unique Purple Line transit corridor </a:t>
            </a:r>
            <a:endParaRPr/>
          </a:p>
          <a:p>
            <a:pPr marL="457200" lvl="0" indent="-228600" algn="l" rtl="0">
              <a:lnSpc>
                <a:spcPct val="115000"/>
              </a:lnSpc>
              <a:spcBef>
                <a:spcPts val="0"/>
              </a:spcBef>
              <a:spcAft>
                <a:spcPts val="0"/>
              </a:spcAft>
              <a:buSzPts val="1800"/>
              <a:buNone/>
            </a:pPr>
            <a:endParaRPr/>
          </a:p>
          <a:p>
            <a:pPr marL="457200" lvl="0" indent="-342900" algn="l" rtl="0">
              <a:lnSpc>
                <a:spcPct val="115000"/>
              </a:lnSpc>
              <a:spcBef>
                <a:spcPts val="0"/>
              </a:spcBef>
              <a:spcAft>
                <a:spcPts val="0"/>
              </a:spcAft>
              <a:buSzPts val="1800"/>
              <a:buChar char="●"/>
            </a:pPr>
            <a:r>
              <a:rPr lang="en"/>
              <a:t>Serves as a </a:t>
            </a:r>
            <a:r>
              <a:rPr lang="en" b="1"/>
              <a:t>model</a:t>
            </a:r>
            <a:r>
              <a:rPr lang="en"/>
              <a:t> for committed and </a:t>
            </a:r>
            <a:r>
              <a:rPr lang="en" b="1"/>
              <a:t>equitable community development</a:t>
            </a:r>
            <a:endParaRPr/>
          </a:p>
          <a:p>
            <a:pPr marL="457200" lvl="0" indent="-228600" algn="l" rtl="0">
              <a:lnSpc>
                <a:spcPct val="115000"/>
              </a:lnSpc>
              <a:spcBef>
                <a:spcPts val="0"/>
              </a:spcBef>
              <a:spcAft>
                <a:spcPts val="0"/>
              </a:spcAft>
              <a:buSzPts val="1800"/>
              <a:buNone/>
            </a:pPr>
            <a:endParaRPr/>
          </a:p>
          <a:p>
            <a:pPr marL="457200" lvl="0" indent="-342900" algn="l" rtl="0">
              <a:lnSpc>
                <a:spcPct val="115000"/>
              </a:lnSpc>
              <a:spcBef>
                <a:spcPts val="0"/>
              </a:spcBef>
              <a:spcAft>
                <a:spcPts val="0"/>
              </a:spcAft>
              <a:buSzPts val="1800"/>
              <a:buChar char="●"/>
            </a:pPr>
            <a:r>
              <a:rPr lang="en"/>
              <a:t>Is committed to surmounting the economic, political, and community challenges along the way in order to </a:t>
            </a:r>
            <a:r>
              <a:rPr lang="en" b="1"/>
              <a:t>create opportunities and capitalizing on the communities’ assets </a:t>
            </a:r>
            <a:r>
              <a:rPr lang="en"/>
              <a:t>that will improve &amp; invigorate livelihoods, neighborhoods, &amp; local enterprise.</a:t>
            </a:r>
            <a:endParaRPr sz="1450"/>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p:cNvSpPr txBox="1">
            <a:spLocks noGrp="1"/>
          </p:cNvSpPr>
          <p:nvPr>
            <p:ph type="title"/>
          </p:nvPr>
        </p:nvSpPr>
        <p:spPr>
          <a:xfrm>
            <a:off x="311700" y="301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2800"/>
              <a:buNone/>
            </a:pPr>
            <a:r>
              <a:rPr lang="en" sz="3200" b="1"/>
              <a:t>Our Vision and Our Opportunity</a:t>
            </a:r>
            <a:endParaRPr/>
          </a:p>
        </p:txBody>
      </p:sp>
      <p:sp>
        <p:nvSpPr>
          <p:cNvPr id="227" name="Google Shape;227;p48"/>
          <p:cNvSpPr txBox="1">
            <a:spLocks noGrp="1"/>
          </p:cNvSpPr>
          <p:nvPr>
            <p:ph type="body" idx="1"/>
          </p:nvPr>
        </p:nvSpPr>
        <p:spPr>
          <a:xfrm>
            <a:off x="267362" y="1055832"/>
            <a:ext cx="8609276" cy="3416400"/>
          </a:xfrm>
          <a:prstGeom prst="rect">
            <a:avLst/>
          </a:prstGeom>
          <a:noFill/>
          <a:ln>
            <a:noFill/>
          </a:ln>
        </p:spPr>
        <p:txBody>
          <a:bodyPr spcFirstLastPara="1" wrap="square" lIns="91425" tIns="91425" rIns="91425" bIns="91425" anchor="t" anchorCtr="0">
            <a:noAutofit/>
          </a:bodyPr>
          <a:lstStyle/>
          <a:p>
            <a:pPr marL="341313" lvl="0" indent="-227013" algn="l" rtl="0">
              <a:lnSpc>
                <a:spcPct val="115000"/>
              </a:lnSpc>
              <a:spcBef>
                <a:spcPts val="0"/>
              </a:spcBef>
              <a:spcAft>
                <a:spcPts val="0"/>
              </a:spcAft>
              <a:buSzPts val="1800"/>
              <a:buChar char="●"/>
            </a:pPr>
            <a:r>
              <a:rPr lang="en" sz="1700" b="1"/>
              <a:t>A once-in-a-lifetime chance </a:t>
            </a:r>
            <a:r>
              <a:rPr lang="en" sz="1700"/>
              <a:t>to leverage Maryland’s largest transit investment in the 21st century. </a:t>
            </a:r>
            <a:endParaRPr/>
          </a:p>
          <a:p>
            <a:pPr marL="341313" lvl="0" indent="-227013" algn="l" rtl="0">
              <a:lnSpc>
                <a:spcPct val="115000"/>
              </a:lnSpc>
              <a:spcBef>
                <a:spcPts val="0"/>
              </a:spcBef>
              <a:spcAft>
                <a:spcPts val="0"/>
              </a:spcAft>
              <a:buSzPts val="1800"/>
              <a:buChar char="●"/>
            </a:pPr>
            <a:r>
              <a:rPr lang="en" sz="1700"/>
              <a:t>A chance to </a:t>
            </a:r>
            <a:r>
              <a:rPr lang="en" sz="1700" b="1"/>
              <a:t>increase access </a:t>
            </a:r>
            <a:r>
              <a:rPr lang="en" sz="1700"/>
              <a:t>to: </a:t>
            </a:r>
            <a:endParaRPr/>
          </a:p>
          <a:p>
            <a:pPr marL="914400" lvl="1" indent="-317500" algn="l" rtl="0">
              <a:lnSpc>
                <a:spcPct val="115000"/>
              </a:lnSpc>
              <a:spcBef>
                <a:spcPts val="1600"/>
              </a:spcBef>
              <a:spcAft>
                <a:spcPts val="0"/>
              </a:spcAft>
              <a:buSzPts val="1400"/>
              <a:buChar char="○"/>
            </a:pPr>
            <a:r>
              <a:rPr lang="en" sz="1700" b="1"/>
              <a:t>Good jobs</a:t>
            </a:r>
            <a:endParaRPr/>
          </a:p>
          <a:p>
            <a:pPr marL="914400" lvl="1" indent="-317500" algn="l" rtl="0">
              <a:lnSpc>
                <a:spcPct val="115000"/>
              </a:lnSpc>
              <a:spcBef>
                <a:spcPts val="1600"/>
              </a:spcBef>
              <a:spcAft>
                <a:spcPts val="0"/>
              </a:spcAft>
              <a:buSzPts val="1400"/>
              <a:buChar char="○"/>
            </a:pPr>
            <a:r>
              <a:rPr lang="en" sz="1700" b="1"/>
              <a:t>Better housing choices</a:t>
            </a:r>
            <a:endParaRPr/>
          </a:p>
          <a:p>
            <a:pPr marL="914400" lvl="1" indent="-317500" algn="l" rtl="0">
              <a:lnSpc>
                <a:spcPct val="115000"/>
              </a:lnSpc>
              <a:spcBef>
                <a:spcPts val="1600"/>
              </a:spcBef>
              <a:spcAft>
                <a:spcPts val="0"/>
              </a:spcAft>
              <a:buSzPts val="1400"/>
              <a:buChar char="○"/>
            </a:pPr>
            <a:r>
              <a:rPr lang="en" sz="1700" b="1"/>
              <a:t>Vibrant communities </a:t>
            </a:r>
            <a:endParaRPr/>
          </a:p>
          <a:p>
            <a:pPr marL="341313" lvl="0" indent="-227013" algn="l" rtl="0">
              <a:lnSpc>
                <a:spcPct val="115000"/>
              </a:lnSpc>
              <a:spcBef>
                <a:spcPts val="0"/>
              </a:spcBef>
              <a:spcAft>
                <a:spcPts val="0"/>
              </a:spcAft>
              <a:buSzPts val="1800"/>
              <a:buChar char="●"/>
            </a:pPr>
            <a:r>
              <a:rPr lang="en" sz="1700"/>
              <a:t>Ensure the Purple Line </a:t>
            </a:r>
            <a:r>
              <a:rPr lang="en" sz="1700" b="1"/>
              <a:t>creates equitable, sustainable, &amp; culturally appropriate development </a:t>
            </a:r>
            <a:r>
              <a:rPr lang="en" sz="1700"/>
              <a:t>that enhances the livability of communities along the corridor. </a:t>
            </a:r>
            <a:endParaRP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9"/>
          <p:cNvSpPr txBox="1">
            <a:spLocks noGrp="1"/>
          </p:cNvSpPr>
          <p:nvPr>
            <p:ph type="title"/>
          </p:nvPr>
        </p:nvSpPr>
        <p:spPr>
          <a:xfrm>
            <a:off x="311700" y="301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2800"/>
              <a:buNone/>
            </a:pPr>
            <a:r>
              <a:rPr lang="en" sz="3200" b="1"/>
              <a:t>Four Primary Goals</a:t>
            </a:r>
            <a:endParaRPr/>
          </a:p>
        </p:txBody>
      </p:sp>
      <p:sp>
        <p:nvSpPr>
          <p:cNvPr id="233" name="Google Shape;233;p49"/>
          <p:cNvSpPr txBox="1">
            <a:spLocks noGrp="1"/>
          </p:cNvSpPr>
          <p:nvPr>
            <p:ph type="body" idx="1"/>
          </p:nvPr>
        </p:nvSpPr>
        <p:spPr>
          <a:xfrm>
            <a:off x="215590" y="874100"/>
            <a:ext cx="871282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b="1"/>
              <a:t>Business: </a:t>
            </a:r>
            <a:endParaRPr/>
          </a:p>
          <a:p>
            <a:pPr marL="914400" lvl="1" indent="-317500" algn="l" rtl="0">
              <a:lnSpc>
                <a:spcPct val="115000"/>
              </a:lnSpc>
              <a:spcBef>
                <a:spcPts val="300"/>
              </a:spcBef>
              <a:spcAft>
                <a:spcPts val="0"/>
              </a:spcAft>
              <a:buSzPts val="1400"/>
              <a:buChar char="○"/>
            </a:pPr>
            <a:r>
              <a:rPr lang="en" sz="1500"/>
              <a:t>Diverse, locally established businesses prosper both during and after the construction period.</a:t>
            </a:r>
            <a:endParaRPr/>
          </a:p>
          <a:p>
            <a:pPr marL="457200" lvl="0" indent="-342900" algn="l" rtl="0">
              <a:lnSpc>
                <a:spcPct val="115000"/>
              </a:lnSpc>
              <a:spcBef>
                <a:spcPts val="0"/>
              </a:spcBef>
              <a:spcAft>
                <a:spcPts val="0"/>
              </a:spcAft>
              <a:buSzPts val="1800"/>
              <a:buChar char="●"/>
            </a:pPr>
            <a:r>
              <a:rPr lang="en" b="1"/>
              <a:t>Workforce: </a:t>
            </a:r>
            <a:endParaRPr/>
          </a:p>
          <a:p>
            <a:pPr marL="914400" lvl="1" indent="-317500" algn="l" rtl="0">
              <a:lnSpc>
                <a:spcPct val="115000"/>
              </a:lnSpc>
              <a:spcBef>
                <a:spcPts val="300"/>
              </a:spcBef>
              <a:spcAft>
                <a:spcPts val="0"/>
              </a:spcAft>
              <a:buSzPts val="1400"/>
              <a:buChar char="○"/>
            </a:pPr>
            <a:r>
              <a:rPr lang="en" sz="1500"/>
              <a:t>Workers in the corridor are well-trained, grow in number, and are well-matched with employers in skills and location.</a:t>
            </a:r>
            <a:endParaRPr/>
          </a:p>
          <a:p>
            <a:pPr marL="457200" lvl="0" indent="-342900" algn="l" rtl="0">
              <a:lnSpc>
                <a:spcPct val="115000"/>
              </a:lnSpc>
              <a:spcBef>
                <a:spcPts val="0"/>
              </a:spcBef>
              <a:spcAft>
                <a:spcPts val="0"/>
              </a:spcAft>
              <a:buSzPts val="1800"/>
              <a:buChar char="●"/>
            </a:pPr>
            <a:r>
              <a:rPr lang="en" b="1"/>
              <a:t>Housing: </a:t>
            </a:r>
            <a:endParaRPr/>
          </a:p>
          <a:p>
            <a:pPr marL="914400" lvl="1" indent="-317500" algn="l" rtl="0">
              <a:lnSpc>
                <a:spcPct val="115000"/>
              </a:lnSpc>
              <a:spcBef>
                <a:spcPts val="300"/>
              </a:spcBef>
              <a:spcAft>
                <a:spcPts val="0"/>
              </a:spcAft>
              <a:buSzPts val="1400"/>
              <a:buChar char="○"/>
            </a:pPr>
            <a:r>
              <a:rPr lang="en" sz="1500"/>
              <a:t>Housing opportunities are available for people of all incomes in communities throughout the corridor, especially current low- and middle-income, and transit-dependent residents.</a:t>
            </a:r>
            <a:endParaRPr/>
          </a:p>
          <a:p>
            <a:pPr marL="457200" lvl="0" indent="-342900" algn="l" rtl="0">
              <a:lnSpc>
                <a:spcPct val="115000"/>
              </a:lnSpc>
              <a:spcBef>
                <a:spcPts val="0"/>
              </a:spcBef>
              <a:spcAft>
                <a:spcPts val="0"/>
              </a:spcAft>
              <a:buSzPts val="1800"/>
              <a:buChar char="●"/>
            </a:pPr>
            <a:r>
              <a:rPr lang="en" b="1"/>
              <a:t>Community: </a:t>
            </a:r>
            <a:endParaRPr/>
          </a:p>
          <a:p>
            <a:pPr marL="914400" lvl="1" indent="-317500" algn="l" rtl="0">
              <a:lnSpc>
                <a:spcPct val="115000"/>
              </a:lnSpc>
              <a:spcBef>
                <a:spcPts val="300"/>
              </a:spcBef>
              <a:spcAft>
                <a:spcPts val="0"/>
              </a:spcAft>
              <a:buSzPts val="1400"/>
              <a:buChar char="○"/>
            </a:pPr>
            <a:r>
              <a:rPr lang="en" sz="1500"/>
              <a:t>Vibrant &amp; sustainable communities enhance health, culture, &amp; a sense of place.</a:t>
            </a:r>
            <a:endParaRP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0"/>
          <p:cNvSpPr txBox="1"/>
          <p:nvPr/>
        </p:nvSpPr>
        <p:spPr>
          <a:xfrm>
            <a:off x="115865" y="1237649"/>
            <a:ext cx="3705285" cy="26958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00"/>
              </a:spcBef>
              <a:spcAft>
                <a:spcPts val="0"/>
              </a:spcAft>
              <a:buClr>
                <a:srgbClr val="000000"/>
              </a:buClr>
              <a:buSzPts val="2400"/>
              <a:buFont typeface="Noto Sans Symbols"/>
              <a:buChar char="▪"/>
            </a:pPr>
            <a:r>
              <a:rPr lang="en" sz="1700" b="0" i="0" u="none" strike="noStrike" cap="none">
                <a:solidFill>
                  <a:srgbClr val="000000"/>
                </a:solidFill>
                <a:latin typeface="Arial"/>
                <a:ea typeface="Arial"/>
                <a:cs typeface="Arial"/>
                <a:sym typeface="Arial"/>
              </a:rPr>
              <a:t>17-member steering committee</a:t>
            </a:r>
            <a:endParaRPr/>
          </a:p>
          <a:p>
            <a:pPr marL="457200" marR="0" lvl="0" indent="-381000" algn="l" rtl="0">
              <a:lnSpc>
                <a:spcPct val="100000"/>
              </a:lnSpc>
              <a:spcBef>
                <a:spcPts val="1200"/>
              </a:spcBef>
              <a:spcAft>
                <a:spcPts val="0"/>
              </a:spcAft>
              <a:buClr>
                <a:srgbClr val="000000"/>
              </a:buClr>
              <a:buSzPts val="2400"/>
              <a:buFont typeface="Noto Sans Symbols"/>
              <a:buChar char="▪"/>
            </a:pPr>
            <a:r>
              <a:rPr lang="en" sz="1700" b="0" i="0" u="none" strike="noStrike" cap="none">
                <a:solidFill>
                  <a:srgbClr val="000000"/>
                </a:solidFill>
                <a:latin typeface="Arial"/>
                <a:ea typeface="Arial"/>
                <a:cs typeface="Arial"/>
                <a:sym typeface="Arial"/>
              </a:rPr>
              <a:t>4 Goal Action Teams</a:t>
            </a:r>
            <a:endParaRPr/>
          </a:p>
          <a:p>
            <a:pPr marL="457200" marR="0" lvl="0" indent="-381000" algn="l" rtl="0">
              <a:lnSpc>
                <a:spcPct val="100000"/>
              </a:lnSpc>
              <a:spcBef>
                <a:spcPts val="1200"/>
              </a:spcBef>
              <a:spcAft>
                <a:spcPts val="0"/>
              </a:spcAft>
              <a:buClr>
                <a:srgbClr val="000000"/>
              </a:buClr>
              <a:buSzPts val="2400"/>
              <a:buFont typeface="Noto Sans Symbols"/>
              <a:buChar char="▪"/>
            </a:pPr>
            <a:r>
              <a:rPr lang="en" sz="1700" b="0" i="0" u="none" strike="noStrike" cap="none">
                <a:solidFill>
                  <a:srgbClr val="000000"/>
                </a:solidFill>
                <a:latin typeface="Arial"/>
                <a:ea typeface="Arial"/>
                <a:cs typeface="Arial"/>
                <a:sym typeface="Arial"/>
              </a:rPr>
              <a:t>5 Cross-cutting Advisory Groups</a:t>
            </a:r>
            <a:endParaRPr/>
          </a:p>
          <a:p>
            <a:pPr marL="457200" marR="0" lvl="0" indent="-381000" algn="l" rtl="0">
              <a:lnSpc>
                <a:spcPct val="100000"/>
              </a:lnSpc>
              <a:spcBef>
                <a:spcPts val="1200"/>
              </a:spcBef>
              <a:spcAft>
                <a:spcPts val="0"/>
              </a:spcAft>
              <a:buClr>
                <a:srgbClr val="000000"/>
              </a:buClr>
              <a:buSzPts val="2400"/>
              <a:buFont typeface="Noto Sans Symbols"/>
              <a:buChar char="▪"/>
            </a:pPr>
            <a:r>
              <a:rPr lang="en" sz="1700" b="0" i="0" u="none" strike="noStrike" cap="none">
                <a:solidFill>
                  <a:srgbClr val="000000"/>
                </a:solidFill>
                <a:latin typeface="Arial"/>
                <a:ea typeface="Arial"/>
                <a:cs typeface="Arial"/>
                <a:sym typeface="Arial"/>
              </a:rPr>
              <a:t>Large &amp; growing community of stakeholders &amp; supporters</a:t>
            </a:r>
            <a:endParaRPr/>
          </a:p>
          <a:p>
            <a:pPr marL="457200" marR="0" lvl="0" indent="0" algn="l" rtl="0">
              <a:lnSpc>
                <a:spcPct val="100000"/>
              </a:lnSpc>
              <a:spcBef>
                <a:spcPts val="600"/>
              </a:spcBef>
              <a:spcAft>
                <a:spcPts val="0"/>
              </a:spcAft>
              <a:buClr>
                <a:srgbClr val="000000"/>
              </a:buClr>
              <a:buSzPts val="2400"/>
              <a:buFont typeface="Arial"/>
              <a:buNone/>
            </a:pPr>
            <a:endParaRPr sz="2400" b="0" i="0" u="none" strike="noStrike" cap="none">
              <a:solidFill>
                <a:srgbClr val="000000"/>
              </a:solidFill>
              <a:highlight>
                <a:srgbClr val="FF0000"/>
              </a:highlight>
              <a:latin typeface="Arial"/>
              <a:ea typeface="Arial"/>
              <a:cs typeface="Arial"/>
              <a:sym typeface="Arial"/>
            </a:endParaRPr>
          </a:p>
        </p:txBody>
      </p:sp>
      <p:pic>
        <p:nvPicPr>
          <p:cNvPr id="239" name="Google Shape;239;p50"/>
          <p:cNvPicPr preferRelativeResize="0"/>
          <p:nvPr/>
        </p:nvPicPr>
        <p:blipFill rotWithShape="1">
          <a:blip r:embed="rId4">
            <a:alphaModFix/>
          </a:blip>
          <a:srcRect/>
          <a:stretch/>
        </p:blipFill>
        <p:spPr>
          <a:xfrm>
            <a:off x="3937515" y="0"/>
            <a:ext cx="5206484" cy="5143499"/>
          </a:xfrm>
          <a:prstGeom prst="rect">
            <a:avLst/>
          </a:prstGeom>
          <a:noFill/>
          <a:ln>
            <a:noFill/>
          </a:ln>
        </p:spPr>
      </p:pic>
      <p:sp>
        <p:nvSpPr>
          <p:cNvPr id="240" name="Google Shape;240;p50"/>
          <p:cNvSpPr txBox="1">
            <a:spLocks noGrp="1"/>
          </p:cNvSpPr>
          <p:nvPr>
            <p:ph type="title"/>
          </p:nvPr>
        </p:nvSpPr>
        <p:spPr>
          <a:xfrm>
            <a:off x="-89744" y="199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b="1">
                <a:solidFill>
                  <a:schemeClr val="lt1"/>
                </a:solidFill>
              </a:rPr>
              <a:t>How We’re Organizing</a:t>
            </a:r>
            <a:r>
              <a:rPr lang="en" b="1"/>
              <a:t>:</a:t>
            </a:r>
            <a:endParaRPr b="1"/>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8"/>
          <p:cNvSpPr txBox="1">
            <a:spLocks noGrp="1"/>
          </p:cNvSpPr>
          <p:nvPr>
            <p:ph type="title"/>
          </p:nvPr>
        </p:nvSpPr>
        <p:spPr>
          <a:xfrm>
            <a:off x="311700" y="1991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Agenda</a:t>
            </a:r>
            <a:endParaRPr b="1"/>
          </a:p>
        </p:txBody>
      </p:sp>
      <p:sp>
        <p:nvSpPr>
          <p:cNvPr id="165" name="Google Shape;165;p38"/>
          <p:cNvSpPr txBox="1">
            <a:spLocks noGrp="1"/>
          </p:cNvSpPr>
          <p:nvPr>
            <p:ph type="body" idx="1"/>
          </p:nvPr>
        </p:nvSpPr>
        <p:spPr>
          <a:xfrm>
            <a:off x="1864894" y="1032159"/>
            <a:ext cx="6967500" cy="3416400"/>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SzPts val="1800"/>
              <a:buChar char="●"/>
            </a:pPr>
            <a:r>
              <a:rPr lang="en" sz="2800" b="1" dirty="0">
                <a:solidFill>
                  <a:srgbClr val="000000"/>
                </a:solidFill>
              </a:rPr>
              <a:t>Morning</a:t>
            </a:r>
            <a:endParaRPr sz="3000" b="1" dirty="0">
              <a:solidFill>
                <a:srgbClr val="000000"/>
              </a:solidFill>
            </a:endParaRPr>
          </a:p>
          <a:p>
            <a:pPr marL="914400" lvl="1" indent="-457200" algn="l" rtl="0">
              <a:lnSpc>
                <a:spcPct val="115000"/>
              </a:lnSpc>
              <a:spcBef>
                <a:spcPts val="1600"/>
              </a:spcBef>
              <a:spcAft>
                <a:spcPts val="0"/>
              </a:spcAft>
              <a:buSzPts val="1400"/>
              <a:buChar char="○"/>
            </a:pPr>
            <a:r>
              <a:rPr lang="en" sz="2200" dirty="0">
                <a:solidFill>
                  <a:srgbClr val="000000"/>
                </a:solidFill>
              </a:rPr>
              <a:t>Table Intros &amp; Polling</a:t>
            </a:r>
            <a:endParaRPr dirty="0"/>
          </a:p>
          <a:p>
            <a:pPr marL="914400" lvl="1" indent="-457200" algn="l" rtl="0">
              <a:lnSpc>
                <a:spcPct val="115000"/>
              </a:lnSpc>
              <a:spcBef>
                <a:spcPts val="1600"/>
              </a:spcBef>
              <a:spcAft>
                <a:spcPts val="0"/>
              </a:spcAft>
              <a:buSzPts val="1400"/>
              <a:buChar char="○"/>
            </a:pPr>
            <a:r>
              <a:rPr lang="en" sz="2200" dirty="0">
                <a:solidFill>
                  <a:srgbClr val="000000"/>
                </a:solidFill>
              </a:rPr>
              <a:t>Updates on Purple Line – MTA/PLTP</a:t>
            </a:r>
            <a:endParaRPr dirty="0"/>
          </a:p>
          <a:p>
            <a:pPr marL="914400" lvl="1" indent="-457200" algn="l" rtl="0">
              <a:lnSpc>
                <a:spcPct val="115000"/>
              </a:lnSpc>
              <a:spcBef>
                <a:spcPts val="1600"/>
              </a:spcBef>
              <a:spcAft>
                <a:spcPts val="0"/>
              </a:spcAft>
              <a:buSzPts val="1400"/>
              <a:buChar char="○"/>
            </a:pPr>
            <a:r>
              <a:rPr lang="en" sz="2200" dirty="0">
                <a:solidFill>
                  <a:srgbClr val="000000"/>
                </a:solidFill>
              </a:rPr>
              <a:t>Discuss: Top opportunities &amp; challenges</a:t>
            </a:r>
            <a:endParaRPr dirty="0"/>
          </a:p>
          <a:p>
            <a:pPr marL="914400" lvl="1" indent="-457200" algn="l" rtl="0">
              <a:lnSpc>
                <a:spcPct val="115000"/>
              </a:lnSpc>
              <a:spcBef>
                <a:spcPts val="1600"/>
              </a:spcBef>
              <a:spcAft>
                <a:spcPts val="0"/>
              </a:spcAft>
              <a:buSzPts val="1400"/>
              <a:buChar char="○"/>
            </a:pPr>
            <a:r>
              <a:rPr lang="en" sz="2200" dirty="0">
                <a:solidFill>
                  <a:srgbClr val="000000"/>
                </a:solidFill>
              </a:rPr>
              <a:t>Organizing around our PLCC mission &amp; vision</a:t>
            </a:r>
            <a:endParaRPr dirty="0"/>
          </a:p>
          <a:p>
            <a:pPr marL="914400" lvl="1" indent="-457200" algn="l" rtl="0">
              <a:lnSpc>
                <a:spcPct val="115000"/>
              </a:lnSpc>
              <a:spcBef>
                <a:spcPts val="1600"/>
              </a:spcBef>
              <a:spcAft>
                <a:spcPts val="0"/>
              </a:spcAft>
              <a:buSzPts val="1400"/>
              <a:buChar char="○"/>
            </a:pPr>
            <a:r>
              <a:rPr lang="en" sz="2200" dirty="0">
                <a:solidFill>
                  <a:srgbClr val="000000"/>
                </a:solidFill>
              </a:rPr>
              <a:t>Key dimensions of PLCC’s work</a:t>
            </a:r>
            <a:endParaRPr sz="2200" dirty="0">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1"/>
          <p:cNvSpPr txBox="1">
            <a:spLocks noGrp="1"/>
          </p:cNvSpPr>
          <p:nvPr>
            <p:ph type="title"/>
          </p:nvPr>
        </p:nvSpPr>
        <p:spPr>
          <a:xfrm>
            <a:off x="311700" y="301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Continuing PLCC steering committee members</a:t>
            </a:r>
            <a:endParaRPr b="1"/>
          </a:p>
        </p:txBody>
      </p:sp>
      <p:sp>
        <p:nvSpPr>
          <p:cNvPr id="246" name="Google Shape;246;p51"/>
          <p:cNvSpPr txBox="1">
            <a:spLocks noGrp="1"/>
          </p:cNvSpPr>
          <p:nvPr>
            <p:ph type="body" idx="1"/>
          </p:nvPr>
        </p:nvSpPr>
        <p:spPr>
          <a:xfrm>
            <a:off x="311700" y="951825"/>
            <a:ext cx="8520600" cy="3416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sz="2400"/>
              <a:t>National Center for Smart Growth</a:t>
            </a:r>
            <a:endParaRPr sz="2400"/>
          </a:p>
          <a:p>
            <a:pPr marL="457200" lvl="0" indent="0" algn="ctr" rtl="0">
              <a:spcBef>
                <a:spcPts val="0"/>
              </a:spcBef>
              <a:spcAft>
                <a:spcPts val="0"/>
              </a:spcAft>
              <a:buNone/>
            </a:pPr>
            <a:r>
              <a:rPr lang="en" sz="2400"/>
              <a:t>Enterprise Community Partners</a:t>
            </a:r>
            <a:endParaRPr sz="2400"/>
          </a:p>
          <a:p>
            <a:pPr marL="457200" lvl="0" indent="0" algn="ctr" rtl="0">
              <a:spcBef>
                <a:spcPts val="0"/>
              </a:spcBef>
              <a:spcAft>
                <a:spcPts val="0"/>
              </a:spcAft>
              <a:buNone/>
            </a:pPr>
            <a:r>
              <a:rPr lang="en" sz="2400"/>
              <a:t>CASA</a:t>
            </a:r>
            <a:endParaRPr sz="2400"/>
          </a:p>
          <a:p>
            <a:pPr marL="457200" lvl="0" indent="0" algn="ctr" rtl="0">
              <a:spcBef>
                <a:spcPts val="0"/>
              </a:spcBef>
              <a:spcAft>
                <a:spcPts val="0"/>
              </a:spcAft>
              <a:buClr>
                <a:schemeClr val="dk1"/>
              </a:buClr>
              <a:buSzPts val="1100"/>
              <a:buFont typeface="Arial"/>
              <a:buNone/>
            </a:pPr>
            <a:r>
              <a:rPr lang="en" sz="2400"/>
              <a:t>Montgomery County</a:t>
            </a:r>
            <a:endParaRPr sz="2400"/>
          </a:p>
          <a:p>
            <a:pPr marL="457200" lvl="0" indent="0" algn="ctr" rtl="0">
              <a:spcBef>
                <a:spcPts val="0"/>
              </a:spcBef>
              <a:spcAft>
                <a:spcPts val="0"/>
              </a:spcAft>
              <a:buNone/>
            </a:pPr>
            <a:r>
              <a:rPr lang="en" sz="2400"/>
              <a:t>Prince George’s County</a:t>
            </a:r>
            <a:endParaRPr sz="2400"/>
          </a:p>
          <a:p>
            <a:pPr marL="457200" lvl="0" indent="0" algn="ctr" rtl="0">
              <a:spcBef>
                <a:spcPts val="0"/>
              </a:spcBef>
              <a:spcAft>
                <a:spcPts val="0"/>
              </a:spcAft>
              <a:buNone/>
            </a:pPr>
            <a:r>
              <a:rPr lang="en" sz="2400"/>
              <a:t>MNCPPC Montgomery</a:t>
            </a:r>
            <a:endParaRPr sz="2400"/>
          </a:p>
          <a:p>
            <a:pPr marL="457200" lvl="0" indent="0" algn="ctr" rtl="0">
              <a:spcBef>
                <a:spcPts val="0"/>
              </a:spcBef>
              <a:spcAft>
                <a:spcPts val="0"/>
              </a:spcAft>
              <a:buNone/>
            </a:pPr>
            <a:r>
              <a:rPr lang="en" sz="2400"/>
              <a:t>MNCPPC Prince George’s</a:t>
            </a:r>
            <a:endParaRPr sz="2400"/>
          </a:p>
          <a:p>
            <a:pPr marL="457200" lvl="0" indent="0" algn="ctr" rtl="0">
              <a:spcBef>
                <a:spcPts val="0"/>
              </a:spcBef>
              <a:spcAft>
                <a:spcPts val="0"/>
              </a:spcAft>
              <a:buClr>
                <a:schemeClr val="dk1"/>
              </a:buClr>
              <a:buSzPts val="1100"/>
              <a:buFont typeface="Arial"/>
              <a:buNone/>
            </a:pPr>
            <a:r>
              <a:rPr lang="en" sz="2400"/>
              <a:t>Purple Line Now</a:t>
            </a:r>
            <a:endParaRPr sz="2400"/>
          </a:p>
          <a:p>
            <a:pPr marL="457200" lvl="0" indent="0" algn="l" rtl="0">
              <a:spcBef>
                <a:spcPts val="0"/>
              </a:spcBef>
              <a:spcAft>
                <a:spcPts val="0"/>
              </a:spcAft>
              <a:buNone/>
            </a:pPr>
            <a:endParaRPr sz="2400"/>
          </a:p>
          <a:p>
            <a:pPr marL="457200" lvl="0" indent="0" algn="ctr" rtl="0">
              <a:spcBef>
                <a:spcPts val="0"/>
              </a:spcBef>
              <a:spcAft>
                <a:spcPts val="0"/>
              </a:spcAft>
              <a:buNone/>
            </a:pPr>
            <a:endParaRPr sz="2400"/>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2"/>
          <p:cNvSpPr txBox="1">
            <a:spLocks noGrp="1"/>
          </p:cNvSpPr>
          <p:nvPr>
            <p:ph type="title"/>
          </p:nvPr>
        </p:nvSpPr>
        <p:spPr>
          <a:xfrm>
            <a:off x="311700" y="301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2800"/>
              <a:buNone/>
            </a:pPr>
            <a:r>
              <a:rPr lang="en" dirty="0"/>
              <a:t>New Members of PLCC Steering Committee</a:t>
            </a:r>
            <a:endParaRPr dirty="0"/>
          </a:p>
        </p:txBody>
      </p:sp>
      <p:sp>
        <p:nvSpPr>
          <p:cNvPr id="252" name="Google Shape;252;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400"/>
              <a:t>Housing Initiatives Partnership</a:t>
            </a:r>
            <a:endParaRPr sz="2400"/>
          </a:p>
          <a:p>
            <a:pPr marL="457200" lvl="0" indent="-228600" algn="l" rtl="0">
              <a:lnSpc>
                <a:spcPct val="115000"/>
              </a:lnSpc>
              <a:spcBef>
                <a:spcPts val="0"/>
              </a:spcBef>
              <a:spcAft>
                <a:spcPts val="0"/>
              </a:spcAft>
              <a:buSzPts val="1800"/>
              <a:buNone/>
            </a:pPr>
            <a:endParaRPr sz="2400"/>
          </a:p>
          <a:p>
            <a:pPr marL="457200" lvl="0" indent="-381000" algn="l" rtl="0">
              <a:lnSpc>
                <a:spcPct val="115000"/>
              </a:lnSpc>
              <a:spcBef>
                <a:spcPts val="0"/>
              </a:spcBef>
              <a:spcAft>
                <a:spcPts val="0"/>
              </a:spcAft>
              <a:buSzPts val="2400"/>
              <a:buChar char="●"/>
            </a:pPr>
            <a:r>
              <a:rPr lang="en" sz="2400"/>
              <a:t>Latin American Economic Development Corporation</a:t>
            </a:r>
            <a:endParaRPr sz="2400"/>
          </a:p>
          <a:p>
            <a:pPr marL="457200" lvl="0" indent="-228600" algn="l" rtl="0">
              <a:lnSpc>
                <a:spcPct val="115000"/>
              </a:lnSpc>
              <a:spcBef>
                <a:spcPts val="0"/>
              </a:spcBef>
              <a:spcAft>
                <a:spcPts val="0"/>
              </a:spcAft>
              <a:buSzPts val="1800"/>
              <a:buNone/>
            </a:pPr>
            <a:endParaRPr sz="2400"/>
          </a:p>
          <a:p>
            <a:pPr marL="457200" lvl="0" indent="-381000" algn="l" rtl="0">
              <a:lnSpc>
                <a:spcPct val="115000"/>
              </a:lnSpc>
              <a:spcBef>
                <a:spcPts val="0"/>
              </a:spcBef>
              <a:spcAft>
                <a:spcPts val="0"/>
              </a:spcAft>
              <a:buSzPts val="2400"/>
              <a:buChar char="●"/>
            </a:pPr>
            <a:r>
              <a:rPr lang="en" sz="2400"/>
              <a:t>Montgomery Housing Partnership</a:t>
            </a:r>
            <a:endParaRPr sz="2400"/>
          </a:p>
          <a:p>
            <a:pPr marL="45720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Char char="●"/>
            </a:pPr>
            <a:r>
              <a:rPr lang="en" sz="2400"/>
              <a:t>Kaiser Permanente</a:t>
            </a:r>
            <a:endParaRPr sz="2400"/>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53"/>
          <p:cNvPicPr preferRelativeResize="0"/>
          <p:nvPr/>
        </p:nvPicPr>
        <p:blipFill rotWithShape="1">
          <a:blip r:embed="rId4">
            <a:alphaModFix/>
          </a:blip>
          <a:srcRect/>
          <a:stretch/>
        </p:blipFill>
        <p:spPr>
          <a:xfrm>
            <a:off x="1806499" y="1152475"/>
            <a:ext cx="5032917" cy="2838551"/>
          </a:xfrm>
          <a:prstGeom prst="rect">
            <a:avLst/>
          </a:prstGeom>
          <a:noFill/>
          <a:ln>
            <a:noFill/>
          </a:ln>
        </p:spPr>
      </p:pic>
      <p:sp>
        <p:nvSpPr>
          <p:cNvPr id="258" name="Google Shape;258;p53"/>
          <p:cNvSpPr txBox="1">
            <a:spLocks noGrp="1"/>
          </p:cNvSpPr>
          <p:nvPr>
            <p:ph type="title"/>
          </p:nvPr>
        </p:nvSpPr>
        <p:spPr>
          <a:xfrm>
            <a:off x="0" y="129175"/>
            <a:ext cx="90945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100"/>
              <a:buNone/>
            </a:pPr>
            <a:r>
              <a:rPr lang="en" sz="2600" b="1" dirty="0"/>
              <a:t>Celeste James, Executive Director of Community Health</a:t>
            </a:r>
            <a:endParaRPr sz="2600" b="1" dirty="0"/>
          </a:p>
        </p:txBody>
      </p:sp>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4"/>
          <p:cNvSpPr txBox="1">
            <a:spLocks noGrp="1"/>
          </p:cNvSpPr>
          <p:nvPr>
            <p:ph type="title"/>
          </p:nvPr>
        </p:nvSpPr>
        <p:spPr>
          <a:xfrm>
            <a:off x="311700" y="65794"/>
            <a:ext cx="8520600" cy="784357"/>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SzPts val="2100"/>
              <a:buNone/>
            </a:pPr>
            <a:r>
              <a:rPr lang="en" sz="2300" b="1" dirty="0">
                <a:solidFill>
                  <a:schemeClr val="lt1"/>
                </a:solidFill>
                <a:latin typeface="Quattrocento Sans"/>
                <a:ea typeface="Quattrocento Sans"/>
                <a:cs typeface="Quattrocento Sans"/>
                <a:sym typeface="Quattrocento Sans"/>
              </a:rPr>
              <a:t>Kaiser Permanente in the Mid-Atlantic States:  By the Numbers </a:t>
            </a:r>
            <a:endParaRPr sz="1100" dirty="0"/>
          </a:p>
        </p:txBody>
      </p:sp>
      <p:sp>
        <p:nvSpPr>
          <p:cNvPr id="265" name="Google Shape;265;p54"/>
          <p:cNvSpPr txBox="1"/>
          <p:nvPr/>
        </p:nvSpPr>
        <p:spPr>
          <a:xfrm>
            <a:off x="1315844" y="4817450"/>
            <a:ext cx="1600200" cy="2738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 sz="1400" b="0" i="0" u="none" strike="noStrike" cap="none">
                <a:solidFill>
                  <a:srgbClr val="FFFFFF"/>
                </a:solidFill>
                <a:latin typeface="Calibri"/>
                <a:ea typeface="Calibri"/>
                <a:cs typeface="Calibri"/>
                <a:sym typeface="Calibri"/>
              </a:rPr>
              <a:t>43</a:t>
            </a:fld>
            <a:endParaRPr sz="1400" b="0" i="0" u="none" strike="noStrike" cap="none">
              <a:solidFill>
                <a:srgbClr val="FFFFFF"/>
              </a:solidFill>
              <a:latin typeface="Calibri"/>
              <a:ea typeface="Calibri"/>
              <a:cs typeface="Calibri"/>
              <a:sym typeface="Calibri"/>
            </a:endParaRPr>
          </a:p>
        </p:txBody>
      </p:sp>
      <p:sp>
        <p:nvSpPr>
          <p:cNvPr id="266" name="Google Shape;266;p54"/>
          <p:cNvSpPr/>
          <p:nvPr/>
        </p:nvSpPr>
        <p:spPr>
          <a:xfrm>
            <a:off x="1315844" y="2483730"/>
            <a:ext cx="915204" cy="78435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700" b="0" i="0" u="none" strike="noStrike" cap="none">
              <a:solidFill>
                <a:srgbClr val="FFFFFF"/>
              </a:solidFill>
              <a:latin typeface="Calibri"/>
              <a:ea typeface="Calibri"/>
              <a:cs typeface="Calibri"/>
              <a:sym typeface="Calibri"/>
            </a:endParaRPr>
          </a:p>
        </p:txBody>
      </p:sp>
      <p:pic>
        <p:nvPicPr>
          <p:cNvPr id="267" name="Google Shape;267;p54"/>
          <p:cNvPicPr preferRelativeResize="0"/>
          <p:nvPr/>
        </p:nvPicPr>
        <p:blipFill rotWithShape="1">
          <a:blip r:embed="rId4">
            <a:alphaModFix/>
          </a:blip>
          <a:srcRect/>
          <a:stretch/>
        </p:blipFill>
        <p:spPr>
          <a:xfrm>
            <a:off x="5894528" y="1216207"/>
            <a:ext cx="2878097" cy="3487761"/>
          </a:xfrm>
          <a:prstGeom prst="rect">
            <a:avLst/>
          </a:prstGeom>
          <a:noFill/>
          <a:ln>
            <a:noFill/>
          </a:ln>
        </p:spPr>
      </p:pic>
      <p:sp>
        <p:nvSpPr>
          <p:cNvPr id="268" name="Google Shape;268;p54"/>
          <p:cNvSpPr txBox="1"/>
          <p:nvPr/>
        </p:nvSpPr>
        <p:spPr>
          <a:xfrm>
            <a:off x="1424309" y="2709565"/>
            <a:ext cx="341469" cy="484748"/>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0" i="0" u="none" strike="noStrike" cap="none">
              <a:solidFill>
                <a:srgbClr val="000000"/>
              </a:solidFill>
              <a:latin typeface="Arial"/>
              <a:ea typeface="Arial"/>
              <a:cs typeface="Arial"/>
              <a:sym typeface="Arial"/>
            </a:endParaRPr>
          </a:p>
        </p:txBody>
      </p:sp>
      <p:pic>
        <p:nvPicPr>
          <p:cNvPr id="269" name="Google Shape;269;p54"/>
          <p:cNvPicPr preferRelativeResize="0"/>
          <p:nvPr/>
        </p:nvPicPr>
        <p:blipFill rotWithShape="1">
          <a:blip r:embed="rId5">
            <a:alphaModFix/>
          </a:blip>
          <a:srcRect/>
          <a:stretch/>
        </p:blipFill>
        <p:spPr>
          <a:xfrm>
            <a:off x="2415313" y="1219408"/>
            <a:ext cx="3102722" cy="3569900"/>
          </a:xfrm>
          <a:prstGeom prst="rect">
            <a:avLst/>
          </a:prstGeom>
          <a:noFill/>
          <a:ln>
            <a:noFill/>
          </a:ln>
        </p:spPr>
      </p:pic>
      <p:sp>
        <p:nvSpPr>
          <p:cNvPr id="270" name="Google Shape;270;p54"/>
          <p:cNvSpPr txBox="1">
            <a:spLocks noGrp="1"/>
          </p:cNvSpPr>
          <p:nvPr>
            <p:ph type="sldNum" idx="12"/>
          </p:nvPr>
        </p:nvSpPr>
        <p:spPr>
          <a:xfrm>
            <a:off x="4515016" y="4744799"/>
            <a:ext cx="4257609" cy="34089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000" b="0" i="0" u="none" strike="noStrike" cap="none">
                <a:solidFill>
                  <a:srgbClr val="000000"/>
                </a:solidFill>
                <a:latin typeface="Arial"/>
                <a:ea typeface="Arial"/>
                <a:cs typeface="Arial"/>
                <a:sym typeface="Arial"/>
              </a:rPr>
              <a:t>Copyright © 2017 Kaiser Foundation Health Plan, Inc.</a:t>
            </a:r>
            <a:endParaRPr sz="1100"/>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55"/>
          <p:cNvPicPr preferRelativeResize="0"/>
          <p:nvPr/>
        </p:nvPicPr>
        <p:blipFill rotWithShape="1">
          <a:blip r:embed="rId4">
            <a:alphaModFix/>
          </a:blip>
          <a:srcRect/>
          <a:stretch/>
        </p:blipFill>
        <p:spPr>
          <a:xfrm>
            <a:off x="4015482" y="109584"/>
            <a:ext cx="4924333" cy="4924333"/>
          </a:xfrm>
          <a:prstGeom prst="rect">
            <a:avLst/>
          </a:prstGeom>
          <a:noFill/>
          <a:ln>
            <a:noFill/>
          </a:ln>
        </p:spPr>
      </p:pic>
      <p:sp>
        <p:nvSpPr>
          <p:cNvPr id="276" name="Google Shape;276;p55"/>
          <p:cNvSpPr txBox="1"/>
          <p:nvPr/>
        </p:nvSpPr>
        <p:spPr>
          <a:xfrm>
            <a:off x="204187" y="1145219"/>
            <a:ext cx="3435659" cy="3517117"/>
          </a:xfrm>
          <a:prstGeom prst="rect">
            <a:avLst/>
          </a:prstGeom>
          <a:noFill/>
          <a:ln>
            <a:noFill/>
          </a:ln>
        </p:spPr>
        <p:txBody>
          <a:bodyPr spcFirstLastPara="1" wrap="square" lIns="68575" tIns="34275" rIns="68575" bIns="34275" anchor="t" anchorCtr="0">
            <a:noAutofit/>
          </a:bodyPr>
          <a:lstStyle/>
          <a:p>
            <a:pPr marL="279400" marR="0" lvl="0" indent="-279400" algn="l" rtl="0">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Your zip code is a better predictor of health than your genetic code.</a:t>
            </a:r>
            <a:endParaRPr sz="1100"/>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p>
            <a:pPr marL="279400" marR="0" lvl="0" indent="-279400" algn="l" rtl="0">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Only 20% of a person’s health is determined by the moments they spend in a healthcare environment, 30% by health behaviors, and the remaining 50% by socioeconomic factors and physical environment.</a:t>
            </a:r>
            <a:endParaRPr sz="1100"/>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p>
            <a:pPr marL="279400" marR="0" lvl="0" indent="-279400" algn="l" rtl="0">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Addressing issues upstream (such as economic stability, education and housing) is critical to improving health and fostering equity. </a:t>
            </a:r>
            <a:endParaRPr sz="1100"/>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r>
              <a:rPr lang="en" sz="1400" b="0" i="0" u="none" strike="noStrike" cap="none">
                <a:solidFill>
                  <a:srgbClr val="000000"/>
                </a:solidFill>
                <a:latin typeface="Arial"/>
                <a:ea typeface="Arial"/>
                <a:cs typeface="Arial"/>
                <a:sym typeface="Arial"/>
              </a:rPr>
              <a:t> </a:t>
            </a:r>
            <a:endParaRPr sz="1100"/>
          </a:p>
        </p:txBody>
      </p:sp>
      <p:sp>
        <p:nvSpPr>
          <p:cNvPr id="277" name="Google Shape;277;p55"/>
          <p:cNvSpPr txBox="1"/>
          <p:nvPr/>
        </p:nvSpPr>
        <p:spPr>
          <a:xfrm>
            <a:off x="0" y="304975"/>
            <a:ext cx="3870300" cy="2847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000" b="1" i="0" u="none" strike="noStrike" cap="none" dirty="0">
                <a:solidFill>
                  <a:srgbClr val="FFFFFF"/>
                </a:solidFill>
                <a:latin typeface="Arial"/>
                <a:ea typeface="Arial"/>
                <a:cs typeface="Arial"/>
                <a:sym typeface="Arial"/>
              </a:rPr>
              <a:t>WHAT IS MAKING US SICK?</a:t>
            </a:r>
            <a:endParaRPr sz="1700" dirty="0"/>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6"/>
          <p:cNvSpPr txBox="1">
            <a:spLocks noGrp="1"/>
          </p:cNvSpPr>
          <p:nvPr>
            <p:ph type="title"/>
          </p:nvPr>
        </p:nvSpPr>
        <p:spPr>
          <a:xfrm>
            <a:off x="311700" y="177112"/>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SzPts val="2100"/>
              <a:buNone/>
            </a:pPr>
            <a:r>
              <a:rPr lang="en" sz="2800" b="1" dirty="0"/>
              <a:t>Deepening our Engagement</a:t>
            </a:r>
            <a:endParaRPr sz="2800" dirty="0"/>
          </a:p>
        </p:txBody>
      </p:sp>
      <p:sp>
        <p:nvSpPr>
          <p:cNvPr id="283" name="Google Shape;283;p5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p>
            <a:pPr marL="457200" lvl="0" indent="-342900" algn="l" rtl="0">
              <a:lnSpc>
                <a:spcPct val="115000"/>
              </a:lnSpc>
              <a:spcBef>
                <a:spcPts val="0"/>
              </a:spcBef>
              <a:spcAft>
                <a:spcPts val="0"/>
              </a:spcAft>
              <a:buSzPts val="1400"/>
              <a:buChar char="●"/>
            </a:pPr>
            <a:r>
              <a:rPr lang="en" sz="1800" b="1"/>
              <a:t>Purple Line Corridor Coalition Steering Committee Member</a:t>
            </a:r>
            <a:r>
              <a:rPr lang="en" sz="1100" b="1"/>
              <a:t/>
            </a:r>
            <a:br>
              <a:rPr lang="en" sz="1100" b="1"/>
            </a:br>
            <a:endParaRPr sz="1100" b="1"/>
          </a:p>
          <a:p>
            <a:pPr marL="457200" lvl="0" indent="-342900" algn="l" rtl="0">
              <a:lnSpc>
                <a:spcPct val="115000"/>
              </a:lnSpc>
              <a:spcBef>
                <a:spcPts val="0"/>
              </a:spcBef>
              <a:spcAft>
                <a:spcPts val="0"/>
              </a:spcAft>
              <a:buSzPts val="1400"/>
              <a:buChar char="●"/>
            </a:pPr>
            <a:r>
              <a:rPr lang="en" sz="1800" b="1"/>
              <a:t>Accelerating Investments for Healthy Communities (AIHC)</a:t>
            </a:r>
            <a:r>
              <a:rPr lang="en" sz="1800"/>
              <a:t/>
            </a:r>
            <a:br>
              <a:rPr lang="en" sz="1800"/>
            </a:br>
            <a:r>
              <a:rPr lang="en" sz="1600" b="1"/>
              <a:t>-</a:t>
            </a:r>
            <a:r>
              <a:rPr lang="en" sz="1600"/>
              <a:t> Kaiser Permanente selected the Purple Line as its focus to participate as one of 6 health systems in this nationwide program of the Center for Community Investment designed to help health institutions and their community partners to deploy their assets to advance affordable housing as a way to create more equitable, sustainable and healthy communities.</a:t>
            </a:r>
            <a:br>
              <a:rPr lang="en" sz="1600"/>
            </a:br>
            <a:r>
              <a:rPr lang="en" sz="1600" b="1"/>
              <a:t>-</a:t>
            </a:r>
            <a:r>
              <a:rPr lang="en" sz="1600"/>
              <a:t> Kaiser Permanente’s collaborative team for the program includes key community and PLCC stakeholders</a:t>
            </a:r>
            <a:endParaRPr sz="1100"/>
          </a:p>
          <a:p>
            <a:pPr marL="114300" lvl="0" indent="0" algn="l" rtl="0">
              <a:lnSpc>
                <a:spcPct val="115000"/>
              </a:lnSpc>
              <a:spcBef>
                <a:spcPts val="0"/>
              </a:spcBef>
              <a:spcAft>
                <a:spcPts val="0"/>
              </a:spcAft>
              <a:buSzPts val="1400"/>
              <a:buNone/>
            </a:pPr>
            <a:endParaRPr sz="1100"/>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7"/>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p>
            <a:pPr marL="457200" lvl="0" indent="-317500" algn="l" rtl="0">
              <a:lnSpc>
                <a:spcPct val="115000"/>
              </a:lnSpc>
              <a:spcBef>
                <a:spcPts val="0"/>
              </a:spcBef>
              <a:spcAft>
                <a:spcPts val="0"/>
              </a:spcAft>
              <a:buSzPts val="1400"/>
              <a:buChar char="●"/>
            </a:pPr>
            <a:r>
              <a:rPr lang="en" sz="1800" b="1"/>
              <a:t>Planning grant to PLCC member Central Kenilworth Avenue Revitalization CDC</a:t>
            </a:r>
            <a:endParaRPr sz="1800" b="1"/>
          </a:p>
          <a:p>
            <a:pPr marL="914400" lvl="1" indent="-298450" algn="l" rtl="0">
              <a:lnSpc>
                <a:spcPct val="115000"/>
              </a:lnSpc>
              <a:spcBef>
                <a:spcPts val="0"/>
              </a:spcBef>
              <a:spcAft>
                <a:spcPts val="0"/>
              </a:spcAft>
              <a:buSzPts val="1100"/>
              <a:buChar char="○"/>
            </a:pPr>
            <a:r>
              <a:rPr lang="en" sz="1600"/>
              <a:t>Lead community engagement and visioning in the Greater Riverdale area, crossed by 3 of the Purple Line stops, around objectives that KP shares with the coalition: Thriving Communities, Economic Development, and Affordable Housing.</a:t>
            </a:r>
            <a:endParaRPr sz="1600"/>
          </a:p>
          <a:p>
            <a:pPr marL="914400" marR="0" lvl="0" indent="0" algn="l" rtl="0">
              <a:lnSpc>
                <a:spcPct val="115000"/>
              </a:lnSpc>
              <a:spcBef>
                <a:spcPts val="0"/>
              </a:spcBef>
              <a:spcAft>
                <a:spcPts val="0"/>
              </a:spcAft>
              <a:buNone/>
            </a:pPr>
            <a:endParaRPr sz="1600"/>
          </a:p>
          <a:p>
            <a:pPr marL="914400" marR="0" lvl="1" indent="-317500" algn="l" rtl="0">
              <a:lnSpc>
                <a:spcPct val="115000"/>
              </a:lnSpc>
              <a:spcBef>
                <a:spcPts val="0"/>
              </a:spcBef>
              <a:spcAft>
                <a:spcPts val="0"/>
              </a:spcAft>
              <a:buClr>
                <a:schemeClr val="dk2"/>
              </a:buClr>
              <a:buSzPts val="1400"/>
              <a:buFont typeface="Arial"/>
              <a:buChar char="○"/>
            </a:pPr>
            <a:r>
              <a:rPr lang="en" sz="1600"/>
              <a:t>Understand what success would look like from a community perspective</a:t>
            </a:r>
            <a:endParaRPr sz="1600"/>
          </a:p>
          <a:p>
            <a:pPr marL="457200" lvl="0" indent="0" algn="l" rtl="0">
              <a:lnSpc>
                <a:spcPct val="115000"/>
              </a:lnSpc>
              <a:spcBef>
                <a:spcPts val="0"/>
              </a:spcBef>
              <a:spcAft>
                <a:spcPts val="0"/>
              </a:spcAft>
              <a:buNone/>
            </a:pPr>
            <a:endParaRPr sz="1600"/>
          </a:p>
          <a:p>
            <a:pPr marL="914400" lvl="1" indent="-298450" algn="l" rtl="0">
              <a:lnSpc>
                <a:spcPct val="115000"/>
              </a:lnSpc>
              <a:spcBef>
                <a:spcPts val="0"/>
              </a:spcBef>
              <a:spcAft>
                <a:spcPts val="0"/>
              </a:spcAft>
              <a:buSzPts val="1100"/>
              <a:buChar char="○"/>
            </a:pPr>
            <a:r>
              <a:rPr lang="en" sz="1600"/>
              <a:t>Establish baselines and collaboratively design solutions to improve outcomes</a:t>
            </a:r>
            <a:endParaRPr sz="1600"/>
          </a:p>
          <a:p>
            <a:pPr marL="114300" lvl="0" indent="0" algn="l" rtl="0">
              <a:lnSpc>
                <a:spcPct val="115000"/>
              </a:lnSpc>
              <a:spcBef>
                <a:spcPts val="0"/>
              </a:spcBef>
              <a:spcAft>
                <a:spcPts val="0"/>
              </a:spcAft>
              <a:buSzPts val="1400"/>
              <a:buNone/>
            </a:pPr>
            <a:endParaRPr sz="1100"/>
          </a:p>
        </p:txBody>
      </p:sp>
      <p:sp>
        <p:nvSpPr>
          <p:cNvPr id="289" name="Google Shape;289;p57"/>
          <p:cNvSpPr txBox="1">
            <a:spLocks noGrp="1"/>
          </p:cNvSpPr>
          <p:nvPr>
            <p:ph type="title"/>
          </p:nvPr>
        </p:nvSpPr>
        <p:spPr>
          <a:xfrm>
            <a:off x="311700" y="24944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SzPts val="2100"/>
              <a:buNone/>
            </a:pPr>
            <a:r>
              <a:rPr lang="en" sz="2800" b="1" dirty="0"/>
              <a:t>Deepening our Engagement (cont’d)</a:t>
            </a:r>
            <a:endParaRPr sz="2800" dirty="0"/>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8"/>
          <p:cNvSpPr txBox="1">
            <a:spLocks noGrp="1"/>
          </p:cNvSpPr>
          <p:nvPr>
            <p:ph type="title"/>
          </p:nvPr>
        </p:nvSpPr>
        <p:spPr>
          <a:xfrm>
            <a:off x="311700" y="184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dirty="0"/>
              <a:t>Table Discussion</a:t>
            </a:r>
            <a:endParaRPr b="1" dirty="0"/>
          </a:p>
        </p:txBody>
      </p:sp>
      <p:sp>
        <p:nvSpPr>
          <p:cNvPr id="295" name="Google Shape;295;p58"/>
          <p:cNvSpPr txBox="1">
            <a:spLocks noGrp="1"/>
          </p:cNvSpPr>
          <p:nvPr>
            <p:ph type="body" idx="1"/>
          </p:nvPr>
        </p:nvSpPr>
        <p:spPr>
          <a:xfrm>
            <a:off x="311700" y="1013650"/>
            <a:ext cx="8520600" cy="34164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 sz="2000" b="1">
                <a:highlight>
                  <a:srgbClr val="FFFFFF"/>
                </a:highlight>
              </a:rPr>
              <a:t>At each table, identify: </a:t>
            </a:r>
            <a:endParaRPr/>
          </a:p>
          <a:p>
            <a:pPr marL="114300" lvl="0" indent="0" algn="l" rtl="0">
              <a:lnSpc>
                <a:spcPct val="115000"/>
              </a:lnSpc>
              <a:spcBef>
                <a:spcPts val="0"/>
              </a:spcBef>
              <a:spcAft>
                <a:spcPts val="0"/>
              </a:spcAft>
              <a:buSzPts val="1800"/>
              <a:buNone/>
            </a:pPr>
            <a:endParaRPr sz="2000" b="1">
              <a:highlight>
                <a:srgbClr val="FFFFFF"/>
              </a:highlight>
            </a:endParaRPr>
          </a:p>
          <a:p>
            <a:pPr marL="457200" lvl="0" indent="-342900" algn="l" rtl="0">
              <a:lnSpc>
                <a:spcPct val="115000"/>
              </a:lnSpc>
              <a:spcBef>
                <a:spcPts val="0"/>
              </a:spcBef>
              <a:spcAft>
                <a:spcPts val="0"/>
              </a:spcAft>
              <a:buSzPts val="1800"/>
              <a:buChar char="●"/>
            </a:pPr>
            <a:r>
              <a:rPr lang="en" sz="2000">
                <a:highlight>
                  <a:srgbClr val="FFFFFF"/>
                </a:highlight>
              </a:rPr>
              <a:t>No more than </a:t>
            </a:r>
            <a:r>
              <a:rPr lang="en" sz="2000" b="1">
                <a:highlight>
                  <a:srgbClr val="FFFFFF"/>
                </a:highlight>
              </a:rPr>
              <a:t>two challenges </a:t>
            </a:r>
            <a:r>
              <a:rPr lang="en" sz="2000">
                <a:highlight>
                  <a:srgbClr val="FFFFFF"/>
                </a:highlight>
              </a:rPr>
              <a:t>that the corridor (&amp; coalition) must deal with as construction is now well underway.</a:t>
            </a:r>
            <a:endParaRPr/>
          </a:p>
          <a:p>
            <a:pPr marL="457200" lvl="0" indent="-228600" algn="l" rtl="0">
              <a:lnSpc>
                <a:spcPct val="115000"/>
              </a:lnSpc>
              <a:spcBef>
                <a:spcPts val="0"/>
              </a:spcBef>
              <a:spcAft>
                <a:spcPts val="0"/>
              </a:spcAft>
              <a:buSzPts val="1800"/>
              <a:buNone/>
            </a:pPr>
            <a:endParaRPr sz="2000">
              <a:highlight>
                <a:srgbClr val="FFFFFF"/>
              </a:highlight>
            </a:endParaRPr>
          </a:p>
          <a:p>
            <a:pPr marL="457200" lvl="0" indent="-342900" algn="l" rtl="0">
              <a:lnSpc>
                <a:spcPct val="115000"/>
              </a:lnSpc>
              <a:spcBef>
                <a:spcPts val="0"/>
              </a:spcBef>
              <a:spcAft>
                <a:spcPts val="0"/>
              </a:spcAft>
              <a:buSzPts val="1800"/>
              <a:buChar char="●"/>
            </a:pPr>
            <a:r>
              <a:rPr lang="en" sz="2000">
                <a:highlight>
                  <a:srgbClr val="FFFFFF"/>
                </a:highlight>
              </a:rPr>
              <a:t>No more than </a:t>
            </a:r>
            <a:r>
              <a:rPr lang="en" sz="2000" b="1">
                <a:highlight>
                  <a:srgbClr val="FFFFFF"/>
                </a:highlight>
              </a:rPr>
              <a:t>two opportunities</a:t>
            </a:r>
            <a:r>
              <a:rPr lang="en" sz="2000">
                <a:highlight>
                  <a:srgbClr val="FFFFFF"/>
                </a:highlight>
              </a:rPr>
              <a:t> that the coalition and/or others in the corridor should actively pursue - now that the construction is well underway. </a:t>
            </a:r>
            <a:endParaRPr sz="2000">
              <a:solidFill>
                <a:schemeClr val="dk1"/>
              </a:solidFill>
              <a:highlight>
                <a:srgbClr val="FFFFFF"/>
              </a:highlight>
            </a:endParaRPr>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9"/>
          <p:cNvSpPr txBox="1">
            <a:spLocks noGrp="1"/>
          </p:cNvSpPr>
          <p:nvPr>
            <p:ph type="ctrTitle"/>
          </p:nvPr>
        </p:nvSpPr>
        <p:spPr>
          <a:xfrm>
            <a:off x="311708" y="1460575"/>
            <a:ext cx="8520600" cy="205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4800"/>
              <a:t>PLCC:</a:t>
            </a:r>
            <a:endParaRPr sz="4800"/>
          </a:p>
          <a:p>
            <a:pPr marL="0" lvl="0" indent="0" algn="ctr" rtl="0">
              <a:lnSpc>
                <a:spcPct val="100000"/>
              </a:lnSpc>
              <a:spcBef>
                <a:spcPts val="0"/>
              </a:spcBef>
              <a:spcAft>
                <a:spcPts val="0"/>
              </a:spcAft>
              <a:buSzPts val="5200"/>
              <a:buNone/>
            </a:pPr>
            <a:r>
              <a:rPr lang="en" sz="4800"/>
              <a:t>Key Dimensions of our Work</a:t>
            </a:r>
            <a:endParaRPr sz="4800"/>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60"/>
          <p:cNvSpPr txBox="1">
            <a:spLocks noGrp="1"/>
          </p:cNvSpPr>
          <p:nvPr>
            <p:ph type="title"/>
          </p:nvPr>
        </p:nvSpPr>
        <p:spPr>
          <a:xfrm>
            <a:off x="311700" y="2137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PLCC Data - Demographics</a:t>
            </a:r>
            <a:endParaRPr b="1"/>
          </a:p>
        </p:txBody>
      </p:sp>
      <p:pic>
        <p:nvPicPr>
          <p:cNvPr id="306" name="Google Shape;306;p60"/>
          <p:cNvPicPr preferRelativeResize="0"/>
          <p:nvPr/>
        </p:nvPicPr>
        <p:blipFill rotWithShape="1">
          <a:blip r:embed="rId4">
            <a:alphaModFix/>
          </a:blip>
          <a:srcRect/>
          <a:stretch/>
        </p:blipFill>
        <p:spPr>
          <a:xfrm>
            <a:off x="108575" y="1121475"/>
            <a:ext cx="4618476" cy="3101450"/>
          </a:xfrm>
          <a:prstGeom prst="rect">
            <a:avLst/>
          </a:prstGeom>
          <a:noFill/>
          <a:ln>
            <a:noFill/>
          </a:ln>
        </p:spPr>
      </p:pic>
      <p:sp>
        <p:nvSpPr>
          <p:cNvPr id="307" name="Google Shape;307;p60"/>
          <p:cNvSpPr txBox="1"/>
          <p:nvPr/>
        </p:nvSpPr>
        <p:spPr>
          <a:xfrm>
            <a:off x="4822025" y="1202225"/>
            <a:ext cx="3916800" cy="3443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a:t>Steady </a:t>
            </a:r>
            <a:r>
              <a:rPr lang="en" sz="1400" b="0" i="0" u="none" strike="noStrike" cap="none">
                <a:solidFill>
                  <a:srgbClr val="000000"/>
                </a:solidFill>
                <a:latin typeface="Arial"/>
                <a:ea typeface="Arial"/>
                <a:cs typeface="Arial"/>
                <a:sym typeface="Arial"/>
              </a:rPr>
              <a:t>population growth</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Now over 170,000 people within about a half mile of the corridor</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Increasing corridor diversity in all areas - now over 2 out of 3 residents are nonwhite</a:t>
            </a:r>
            <a:endParaRPr sz="1400" b="0" i="0" u="none" strike="noStrike" cap="none">
              <a:solidFill>
                <a:srgbClr val="000000"/>
              </a:solidFill>
              <a:latin typeface="Arial"/>
              <a:ea typeface="Arial"/>
              <a:cs typeface="Arial"/>
              <a:sym typeface="Arial"/>
            </a:endParaRPr>
          </a:p>
        </p:txBody>
      </p:sp>
      <p:pic>
        <p:nvPicPr>
          <p:cNvPr id="308" name="Google Shape;308;p60"/>
          <p:cNvPicPr preferRelativeResize="0"/>
          <p:nvPr/>
        </p:nvPicPr>
        <p:blipFill rotWithShape="1">
          <a:blip r:embed="rId5">
            <a:alphaModFix/>
          </a:blip>
          <a:srcRect/>
          <a:stretch/>
        </p:blipFill>
        <p:spPr>
          <a:xfrm>
            <a:off x="4666550" y="2700175"/>
            <a:ext cx="4346200" cy="2443325"/>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9"/>
          <p:cNvSpPr txBox="1">
            <a:spLocks noGrp="1"/>
          </p:cNvSpPr>
          <p:nvPr>
            <p:ph type="title"/>
          </p:nvPr>
        </p:nvSpPr>
        <p:spPr>
          <a:xfrm>
            <a:off x="311700" y="3014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endParaRPr/>
          </a:p>
        </p:txBody>
      </p:sp>
      <p:sp>
        <p:nvSpPr>
          <p:cNvPr id="171" name="Google Shape;171;p39"/>
          <p:cNvSpPr txBox="1">
            <a:spLocks noGrp="1"/>
          </p:cNvSpPr>
          <p:nvPr>
            <p:ph type="body" idx="1"/>
          </p:nvPr>
        </p:nvSpPr>
        <p:spPr>
          <a:xfrm>
            <a:off x="2081463" y="972001"/>
            <a:ext cx="67509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2400" b="1"/>
              <a:t>Afternoon</a:t>
            </a:r>
            <a:endParaRPr sz="2000" b="1"/>
          </a:p>
          <a:p>
            <a:pPr marL="914400" lvl="1" indent="-317500" algn="l" rtl="0">
              <a:lnSpc>
                <a:spcPct val="115000"/>
              </a:lnSpc>
              <a:spcBef>
                <a:spcPts val="1600"/>
              </a:spcBef>
              <a:spcAft>
                <a:spcPts val="0"/>
              </a:spcAft>
              <a:buSzPts val="1400"/>
              <a:buChar char="○"/>
            </a:pPr>
            <a:r>
              <a:rPr lang="en" sz="2000"/>
              <a:t>Box Lunches</a:t>
            </a:r>
            <a:endParaRPr/>
          </a:p>
          <a:p>
            <a:pPr marL="914400" lvl="1" indent="-317500" algn="l" rtl="0">
              <a:lnSpc>
                <a:spcPct val="115000"/>
              </a:lnSpc>
              <a:spcBef>
                <a:spcPts val="1600"/>
              </a:spcBef>
              <a:spcAft>
                <a:spcPts val="0"/>
              </a:spcAft>
              <a:buSzPts val="1400"/>
              <a:buChar char="○"/>
            </a:pPr>
            <a:r>
              <a:rPr lang="en" sz="2000"/>
              <a:t>Speakers from both Counties</a:t>
            </a:r>
            <a:endParaRPr/>
          </a:p>
          <a:p>
            <a:pPr marL="914400" lvl="1" indent="-317500" algn="l" rtl="0">
              <a:lnSpc>
                <a:spcPct val="115000"/>
              </a:lnSpc>
              <a:spcBef>
                <a:spcPts val="1600"/>
              </a:spcBef>
              <a:spcAft>
                <a:spcPts val="0"/>
              </a:spcAft>
              <a:buSzPts val="1400"/>
              <a:buChar char="○"/>
            </a:pPr>
            <a:r>
              <a:rPr lang="en" sz="2000"/>
              <a:t>***Goal Area Table Discussions***</a:t>
            </a:r>
            <a:endParaRPr/>
          </a:p>
          <a:p>
            <a:pPr marL="914400" lvl="1" indent="-317500" algn="l" rtl="0">
              <a:lnSpc>
                <a:spcPct val="115000"/>
              </a:lnSpc>
              <a:spcBef>
                <a:spcPts val="1600"/>
              </a:spcBef>
              <a:spcAft>
                <a:spcPts val="0"/>
              </a:spcAft>
              <a:buSzPts val="1400"/>
              <a:buChar char="○"/>
            </a:pPr>
            <a:r>
              <a:rPr lang="en" sz="2000"/>
              <a:t>Key Insights</a:t>
            </a:r>
            <a:endParaRPr/>
          </a:p>
          <a:p>
            <a:pPr marL="914400" lvl="1" indent="-317500" algn="l" rtl="0">
              <a:lnSpc>
                <a:spcPct val="115000"/>
              </a:lnSpc>
              <a:spcBef>
                <a:spcPts val="1600"/>
              </a:spcBef>
              <a:spcAft>
                <a:spcPts val="0"/>
              </a:spcAft>
              <a:buSzPts val="1400"/>
              <a:buChar char="○"/>
            </a:pPr>
            <a:r>
              <a:rPr lang="en" sz="2000"/>
              <a:t>Next Steps</a:t>
            </a:r>
            <a:endParaRPr/>
          </a:p>
          <a:p>
            <a:pPr marL="914400" lvl="1" indent="-317500" algn="l" rtl="0">
              <a:lnSpc>
                <a:spcPct val="115000"/>
              </a:lnSpc>
              <a:spcBef>
                <a:spcPts val="1600"/>
              </a:spcBef>
              <a:spcAft>
                <a:spcPts val="0"/>
              </a:spcAft>
              <a:buSzPts val="1400"/>
              <a:buChar char="○"/>
            </a:pPr>
            <a:r>
              <a:rPr lang="en" sz="2000"/>
              <a:t>Reception – 3pm – please plan to stay</a:t>
            </a:r>
            <a:endParaRPr/>
          </a:p>
          <a:p>
            <a:pPr marL="914400" lvl="1" indent="-228600" algn="l" rtl="0">
              <a:lnSpc>
                <a:spcPct val="115000"/>
              </a:lnSpc>
              <a:spcBef>
                <a:spcPts val="1600"/>
              </a:spcBef>
              <a:spcAft>
                <a:spcPts val="0"/>
              </a:spcAft>
              <a:buSzPts val="1400"/>
              <a:buNone/>
            </a:pPr>
            <a:endParaRPr sz="1800"/>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1"/>
          <p:cNvSpPr txBox="1">
            <a:spLocks noGrp="1"/>
          </p:cNvSpPr>
          <p:nvPr>
            <p:ph type="title"/>
          </p:nvPr>
        </p:nvSpPr>
        <p:spPr>
          <a:xfrm>
            <a:off x="311700" y="1845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PLCC Data - Poverty</a:t>
            </a:r>
            <a:endParaRPr b="1"/>
          </a:p>
        </p:txBody>
      </p:sp>
      <p:sp>
        <p:nvSpPr>
          <p:cNvPr id="314" name="Google Shape;314;p61"/>
          <p:cNvSpPr txBox="1"/>
          <p:nvPr/>
        </p:nvSpPr>
        <p:spPr>
          <a:xfrm>
            <a:off x="116875" y="891792"/>
            <a:ext cx="3916800" cy="34437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rgbClr val="000000"/>
              </a:buClr>
              <a:buSzPts val="1800"/>
              <a:buFont typeface="Arial"/>
              <a:buChar char="●"/>
            </a:pPr>
            <a:r>
              <a:rPr lang="en" sz="1800" b="0" i="0" u="none" strike="noStrike" cap="none" dirty="0">
                <a:solidFill>
                  <a:srgbClr val="000000"/>
                </a:solidFill>
                <a:latin typeface="Arial"/>
                <a:ea typeface="Arial"/>
                <a:cs typeface="Arial"/>
                <a:sym typeface="Arial"/>
              </a:rPr>
              <a:t>Continued east-west divide</a:t>
            </a:r>
            <a:endParaRPr sz="1800" b="0" i="0" u="none" strike="noStrike" cap="none" dirty="0">
              <a:solidFill>
                <a:srgbClr val="000000"/>
              </a:solidFill>
              <a:latin typeface="Arial"/>
              <a:ea typeface="Arial"/>
              <a:cs typeface="Arial"/>
              <a:sym typeface="Arial"/>
            </a:endParaRPr>
          </a:p>
          <a:p>
            <a:pPr marL="457200" marR="0" lvl="0" indent="-342900" algn="l" rtl="0">
              <a:lnSpc>
                <a:spcPct val="150000"/>
              </a:lnSpc>
              <a:spcBef>
                <a:spcPts val="0"/>
              </a:spcBef>
              <a:spcAft>
                <a:spcPts val="0"/>
              </a:spcAft>
              <a:buClr>
                <a:srgbClr val="000000"/>
              </a:buClr>
              <a:buSzPts val="1800"/>
              <a:buFont typeface="Arial"/>
              <a:buChar char="●"/>
            </a:pPr>
            <a:r>
              <a:rPr lang="en" sz="1800" b="0" i="0" u="none" strike="noStrike" cap="none" dirty="0">
                <a:solidFill>
                  <a:srgbClr val="000000"/>
                </a:solidFill>
                <a:latin typeface="Arial"/>
                <a:ea typeface="Arial"/>
                <a:cs typeface="Arial"/>
                <a:sym typeface="Arial"/>
              </a:rPr>
              <a:t>Small decreases in poverty rate over the last decade, but overall, high compared to the region</a:t>
            </a:r>
            <a:endParaRPr sz="1800" b="0" i="0" u="none" strike="noStrike" cap="none" dirty="0">
              <a:solidFill>
                <a:srgbClr val="000000"/>
              </a:solidFill>
              <a:latin typeface="Arial"/>
              <a:ea typeface="Arial"/>
              <a:cs typeface="Arial"/>
              <a:sym typeface="Arial"/>
            </a:endParaRPr>
          </a:p>
          <a:p>
            <a:pPr marL="457200" marR="0" lvl="0" indent="-342900" algn="l" rtl="0">
              <a:lnSpc>
                <a:spcPct val="150000"/>
              </a:lnSpc>
              <a:spcBef>
                <a:spcPts val="0"/>
              </a:spcBef>
              <a:spcAft>
                <a:spcPts val="0"/>
              </a:spcAft>
              <a:buClr>
                <a:srgbClr val="000000"/>
              </a:buClr>
              <a:buSzPts val="1800"/>
              <a:buFont typeface="Arial"/>
              <a:buChar char="●"/>
            </a:pPr>
            <a:r>
              <a:rPr lang="en" sz="1800" b="0" i="0" u="none" strike="noStrike" cap="none" dirty="0">
                <a:solidFill>
                  <a:srgbClr val="000000"/>
                </a:solidFill>
                <a:latin typeface="Arial"/>
                <a:ea typeface="Arial"/>
                <a:cs typeface="Arial"/>
                <a:sym typeface="Arial"/>
              </a:rPr>
              <a:t>Poverty still near or over 10% in the international corridor and Riverdale-New Carrollton</a:t>
            </a:r>
            <a:endParaRPr sz="1800" b="0" i="0" u="none" strike="noStrike" cap="none" dirty="0">
              <a:solidFill>
                <a:srgbClr val="000000"/>
              </a:solidFill>
              <a:latin typeface="Arial"/>
              <a:ea typeface="Arial"/>
              <a:cs typeface="Arial"/>
              <a:sym typeface="Arial"/>
            </a:endParaRPr>
          </a:p>
        </p:txBody>
      </p:sp>
      <p:pic>
        <p:nvPicPr>
          <p:cNvPr id="315" name="Google Shape;315;p61"/>
          <p:cNvPicPr preferRelativeResize="0"/>
          <p:nvPr/>
        </p:nvPicPr>
        <p:blipFill rotWithShape="1">
          <a:blip r:embed="rId4">
            <a:alphaModFix/>
          </a:blip>
          <a:srcRect/>
          <a:stretch/>
        </p:blipFill>
        <p:spPr>
          <a:xfrm>
            <a:off x="3915875" y="1168975"/>
            <a:ext cx="5228125" cy="3265875"/>
          </a:xfrm>
          <a:prstGeom prst="rect">
            <a:avLst/>
          </a:prstGeom>
          <a:noFill/>
          <a:ln>
            <a:noFill/>
          </a:ln>
        </p:spPr>
      </p:pic>
      <p:sp>
        <p:nvSpPr>
          <p:cNvPr id="316" name="Google Shape;316;p61"/>
          <p:cNvSpPr txBox="1"/>
          <p:nvPr/>
        </p:nvSpPr>
        <p:spPr>
          <a:xfrm>
            <a:off x="6064050" y="2023800"/>
            <a:ext cx="1453800" cy="24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FF0000"/>
                </a:solidFill>
                <a:latin typeface="Arial"/>
                <a:ea typeface="Arial"/>
                <a:cs typeface="Arial"/>
                <a:sym typeface="Arial"/>
              </a:rPr>
              <a:t>STUDENTS</a:t>
            </a:r>
            <a:endParaRPr sz="1200" b="0" i="0" u="none" strike="noStrike" cap="none">
              <a:solidFill>
                <a:srgbClr val="FF0000"/>
              </a:solidFill>
              <a:latin typeface="Arial"/>
              <a:ea typeface="Arial"/>
              <a:cs typeface="Arial"/>
              <a:sym typeface="Arial"/>
            </a:endParaRP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2"/>
          <p:cNvSpPr txBox="1">
            <a:spLocks noGrp="1"/>
          </p:cNvSpPr>
          <p:nvPr>
            <p:ph type="title"/>
          </p:nvPr>
        </p:nvSpPr>
        <p:spPr>
          <a:xfrm>
            <a:off x="311700" y="1772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PLCC Data - Housing Construction</a:t>
            </a:r>
            <a:endParaRPr b="1"/>
          </a:p>
        </p:txBody>
      </p:sp>
      <p:sp>
        <p:nvSpPr>
          <p:cNvPr id="322" name="Google Shape;322;p62"/>
          <p:cNvSpPr txBox="1">
            <a:spLocks noGrp="1"/>
          </p:cNvSpPr>
          <p:nvPr>
            <p:ph type="body" idx="1"/>
          </p:nvPr>
        </p:nvSpPr>
        <p:spPr>
          <a:xfrm>
            <a:off x="311700" y="951329"/>
            <a:ext cx="37797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Char char="●"/>
            </a:pPr>
            <a:r>
              <a:rPr lang="en" u="sng" dirty="0">
                <a:solidFill>
                  <a:srgbClr val="000000"/>
                </a:solidFill>
              </a:rPr>
              <a:t>5,542 </a:t>
            </a:r>
            <a:r>
              <a:rPr lang="en" dirty="0">
                <a:solidFill>
                  <a:srgbClr val="000000"/>
                </a:solidFill>
              </a:rPr>
              <a:t>units built inside the corridor in Montgomery from 2008-2017</a:t>
            </a:r>
            <a:endParaRPr dirty="0">
              <a:solidFill>
                <a:srgbClr val="000000"/>
              </a:solidFill>
            </a:endParaRPr>
          </a:p>
          <a:p>
            <a:pPr marL="457200" lvl="0" indent="-342900" algn="l" rtl="0">
              <a:lnSpc>
                <a:spcPct val="150000"/>
              </a:lnSpc>
              <a:spcBef>
                <a:spcPts val="0"/>
              </a:spcBef>
              <a:spcAft>
                <a:spcPts val="0"/>
              </a:spcAft>
              <a:buClr>
                <a:srgbClr val="000000"/>
              </a:buClr>
              <a:buSzPts val="1800"/>
              <a:buChar char="●"/>
            </a:pPr>
            <a:r>
              <a:rPr lang="en" u="sng" dirty="0">
                <a:solidFill>
                  <a:srgbClr val="000000"/>
                </a:solidFill>
              </a:rPr>
              <a:t>1,119</a:t>
            </a:r>
            <a:r>
              <a:rPr lang="en" dirty="0">
                <a:solidFill>
                  <a:srgbClr val="000000"/>
                </a:solidFill>
              </a:rPr>
              <a:t> units built inside the corridor in Prince George’s from 2008-2018</a:t>
            </a:r>
            <a:endParaRPr dirty="0">
              <a:solidFill>
                <a:srgbClr val="000000"/>
              </a:solidFill>
            </a:endParaRPr>
          </a:p>
          <a:p>
            <a:pPr marL="457200" lvl="0" indent="-342900" algn="l" rtl="0">
              <a:lnSpc>
                <a:spcPct val="150000"/>
              </a:lnSpc>
              <a:spcBef>
                <a:spcPts val="0"/>
              </a:spcBef>
              <a:spcAft>
                <a:spcPts val="0"/>
              </a:spcAft>
              <a:buClr>
                <a:srgbClr val="000000"/>
              </a:buClr>
              <a:buSzPts val="1800"/>
              <a:buChar char="●"/>
            </a:pPr>
            <a:r>
              <a:rPr lang="en" dirty="0">
                <a:solidFill>
                  <a:srgbClr val="000000"/>
                </a:solidFill>
              </a:rPr>
              <a:t>These numbers are </a:t>
            </a:r>
            <a:r>
              <a:rPr lang="en" i="1" dirty="0">
                <a:solidFill>
                  <a:srgbClr val="000000"/>
                </a:solidFill>
              </a:rPr>
              <a:t>estimates </a:t>
            </a:r>
            <a:r>
              <a:rPr lang="en" dirty="0">
                <a:solidFill>
                  <a:srgbClr val="000000"/>
                </a:solidFill>
              </a:rPr>
              <a:t>from tax assessment data.</a:t>
            </a:r>
            <a:endParaRPr dirty="0">
              <a:solidFill>
                <a:srgbClr val="000000"/>
              </a:solidFill>
            </a:endParaRPr>
          </a:p>
        </p:txBody>
      </p:sp>
      <p:pic>
        <p:nvPicPr>
          <p:cNvPr id="323" name="Google Shape;323;p62"/>
          <p:cNvPicPr preferRelativeResize="0"/>
          <p:nvPr/>
        </p:nvPicPr>
        <p:blipFill rotWithShape="1">
          <a:blip r:embed="rId4">
            <a:alphaModFix/>
          </a:blip>
          <a:srcRect/>
          <a:stretch/>
        </p:blipFill>
        <p:spPr>
          <a:xfrm>
            <a:off x="3930675" y="1168225"/>
            <a:ext cx="5180051" cy="3320526"/>
          </a:xfrm>
          <a:prstGeom prst="rect">
            <a:avLst/>
          </a:prstGeom>
          <a:noFill/>
          <a:ln w="9525" cap="flat" cmpd="sng">
            <a:solidFill>
              <a:srgbClr val="000000"/>
            </a:solidFill>
            <a:prstDash val="solid"/>
            <a:round/>
            <a:headEnd type="none" w="sm" len="sm"/>
            <a:tailEnd type="none" w="sm" len="sm"/>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63"/>
          <p:cNvSpPr txBox="1">
            <a:spLocks noGrp="1"/>
          </p:cNvSpPr>
          <p:nvPr>
            <p:ph type="title"/>
          </p:nvPr>
        </p:nvSpPr>
        <p:spPr>
          <a:xfrm>
            <a:off x="311700" y="1626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PLCC Data - Single Family Home Prices</a:t>
            </a:r>
            <a:endParaRPr b="1"/>
          </a:p>
        </p:txBody>
      </p:sp>
      <p:sp>
        <p:nvSpPr>
          <p:cNvPr id="329" name="Google Shape;329;p63"/>
          <p:cNvSpPr txBox="1">
            <a:spLocks noGrp="1"/>
          </p:cNvSpPr>
          <p:nvPr>
            <p:ph type="body" idx="1"/>
          </p:nvPr>
        </p:nvSpPr>
        <p:spPr>
          <a:xfrm>
            <a:off x="311700" y="1064800"/>
            <a:ext cx="37287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Char char="●"/>
            </a:pPr>
            <a:r>
              <a:rPr lang="en">
                <a:solidFill>
                  <a:srgbClr val="000000"/>
                </a:solidFill>
              </a:rPr>
              <a:t>Home prices within one half mile of the Purple Line are increasing in both counties</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Homes within one half mile in Montgomery come at a significant (and increasing) premium</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
                <a:solidFill>
                  <a:srgbClr val="000000"/>
                </a:solidFill>
              </a:rPr>
              <a:t>Prices in Prince George’s are still lower in the corridor</a:t>
            </a:r>
            <a:endParaRPr>
              <a:solidFill>
                <a:srgbClr val="000000"/>
              </a:solidFill>
            </a:endParaRPr>
          </a:p>
        </p:txBody>
      </p:sp>
      <p:pic>
        <p:nvPicPr>
          <p:cNvPr id="330" name="Google Shape;330;p63"/>
          <p:cNvPicPr preferRelativeResize="0"/>
          <p:nvPr/>
        </p:nvPicPr>
        <p:blipFill rotWithShape="1">
          <a:blip r:embed="rId4">
            <a:alphaModFix/>
          </a:blip>
          <a:srcRect/>
          <a:stretch/>
        </p:blipFill>
        <p:spPr>
          <a:xfrm>
            <a:off x="4156400" y="1645325"/>
            <a:ext cx="4851251" cy="3142751"/>
          </a:xfrm>
          <a:prstGeom prst="rect">
            <a:avLst/>
          </a:prstGeom>
          <a:noFill/>
          <a:ln>
            <a:noFill/>
          </a:ln>
        </p:spPr>
      </p:pic>
      <p:sp>
        <p:nvSpPr>
          <p:cNvPr id="331" name="Google Shape;331;p63"/>
          <p:cNvSpPr txBox="1">
            <a:spLocks noGrp="1"/>
          </p:cNvSpPr>
          <p:nvPr>
            <p:ph type="body" idx="1"/>
          </p:nvPr>
        </p:nvSpPr>
        <p:spPr>
          <a:xfrm>
            <a:off x="4190225" y="1152475"/>
            <a:ext cx="47817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a:t>Average Single Family Home Sale Price</a:t>
            </a:r>
            <a:endParaRP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4"/>
          <p:cNvSpPr txBox="1">
            <a:spLocks noGrp="1"/>
          </p:cNvSpPr>
          <p:nvPr>
            <p:ph type="title"/>
          </p:nvPr>
        </p:nvSpPr>
        <p:spPr>
          <a:xfrm>
            <a:off x="311700" y="184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PLCC Data - Multi-Family Rents in Montgomery</a:t>
            </a:r>
            <a:endParaRPr b="1"/>
          </a:p>
        </p:txBody>
      </p:sp>
      <p:sp>
        <p:nvSpPr>
          <p:cNvPr id="337" name="Google Shape;337;p64"/>
          <p:cNvSpPr txBox="1">
            <a:spLocks noGrp="1"/>
          </p:cNvSpPr>
          <p:nvPr>
            <p:ph type="body" idx="1"/>
          </p:nvPr>
        </p:nvSpPr>
        <p:spPr>
          <a:xfrm>
            <a:off x="311700" y="1152475"/>
            <a:ext cx="33414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t>Data source: Montgomery Rental Housing Surveys</a:t>
            </a:r>
            <a:endParaRPr/>
          </a:p>
          <a:p>
            <a:pPr marL="457200" lvl="0" indent="-342900" algn="l" rtl="0">
              <a:lnSpc>
                <a:spcPct val="115000"/>
              </a:lnSpc>
              <a:spcBef>
                <a:spcPts val="0"/>
              </a:spcBef>
              <a:spcAft>
                <a:spcPts val="0"/>
              </a:spcAft>
              <a:buSzPts val="1800"/>
              <a:buChar char="●"/>
            </a:pPr>
            <a:r>
              <a:rPr lang="en"/>
              <a:t>Steady rent increases from 2015 to 2018 </a:t>
            </a:r>
            <a:endParaRPr/>
          </a:p>
          <a:p>
            <a:pPr marL="45720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1600"/>
              </a:spcBef>
              <a:spcAft>
                <a:spcPts val="1600"/>
              </a:spcAft>
              <a:buSzPts val="1800"/>
              <a:buNone/>
            </a:pPr>
            <a:endParaRPr/>
          </a:p>
        </p:txBody>
      </p:sp>
      <p:pic>
        <p:nvPicPr>
          <p:cNvPr id="338" name="Google Shape;338;p64"/>
          <p:cNvPicPr preferRelativeResize="0"/>
          <p:nvPr/>
        </p:nvPicPr>
        <p:blipFill rotWithShape="1">
          <a:blip r:embed="rId4">
            <a:alphaModFix/>
          </a:blip>
          <a:srcRect/>
          <a:stretch/>
        </p:blipFill>
        <p:spPr>
          <a:xfrm>
            <a:off x="3843012" y="1719625"/>
            <a:ext cx="5271775" cy="3068501"/>
          </a:xfrm>
          <a:prstGeom prst="rect">
            <a:avLst/>
          </a:prstGeom>
          <a:noFill/>
          <a:ln>
            <a:noFill/>
          </a:ln>
        </p:spPr>
      </p:pic>
      <p:sp>
        <p:nvSpPr>
          <p:cNvPr id="339" name="Google Shape;339;p64"/>
          <p:cNvSpPr txBox="1">
            <a:spLocks noGrp="1"/>
          </p:cNvSpPr>
          <p:nvPr>
            <p:ph type="body" idx="1"/>
          </p:nvPr>
        </p:nvSpPr>
        <p:spPr>
          <a:xfrm>
            <a:off x="4044238" y="955275"/>
            <a:ext cx="48693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b="1"/>
              <a:t>Rent Price within ½ mile of Purple Line Stations - Montgomery County</a:t>
            </a:r>
            <a:endParaRPr b="1"/>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5"/>
          <p:cNvSpPr txBox="1">
            <a:spLocks noGrp="1"/>
          </p:cNvSpPr>
          <p:nvPr>
            <p:ph type="title"/>
          </p:nvPr>
        </p:nvSpPr>
        <p:spPr>
          <a:xfrm>
            <a:off x="311700" y="1479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Survey: </a:t>
            </a:r>
            <a:r>
              <a:rPr lang="en" b="1">
                <a:solidFill>
                  <a:schemeClr val="lt1"/>
                </a:solidFill>
              </a:rPr>
              <a:t>CDA Implementation Progress</a:t>
            </a:r>
            <a:endParaRPr b="1"/>
          </a:p>
        </p:txBody>
      </p:sp>
      <p:sp>
        <p:nvSpPr>
          <p:cNvPr id="345" name="Google Shape;345;p65"/>
          <p:cNvSpPr txBox="1">
            <a:spLocks noGrp="1"/>
          </p:cNvSpPr>
          <p:nvPr>
            <p:ph type="body" idx="1"/>
          </p:nvPr>
        </p:nvSpPr>
        <p:spPr>
          <a:xfrm>
            <a:off x="311700" y="965437"/>
            <a:ext cx="4320300" cy="3416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0000"/>
              </a:buClr>
              <a:buSzPts val="2000"/>
              <a:buChar char="●"/>
            </a:pPr>
            <a:r>
              <a:rPr lang="en" sz="2000" dirty="0">
                <a:solidFill>
                  <a:srgbClr val="000000"/>
                </a:solidFill>
              </a:rPr>
              <a:t>Over the past 6 months, we have asked PLCC members how they have been implementing the CDA through their work</a:t>
            </a:r>
            <a:endParaRPr sz="2000" dirty="0">
              <a:solidFill>
                <a:srgbClr val="000000"/>
              </a:solidFill>
            </a:endParaRPr>
          </a:p>
          <a:p>
            <a:pPr marL="457200" lvl="0" indent="-355600" algn="l" rtl="0">
              <a:lnSpc>
                <a:spcPct val="115000"/>
              </a:lnSpc>
              <a:spcBef>
                <a:spcPts val="0"/>
              </a:spcBef>
              <a:spcAft>
                <a:spcPts val="0"/>
              </a:spcAft>
              <a:buClr>
                <a:srgbClr val="000000"/>
              </a:buClr>
              <a:buSzPts val="2000"/>
              <a:buChar char="●"/>
            </a:pPr>
            <a:r>
              <a:rPr lang="en" sz="2000" dirty="0">
                <a:solidFill>
                  <a:srgbClr val="000000"/>
                </a:solidFill>
              </a:rPr>
              <a:t>We’ve received detailed responses from 11 organizations</a:t>
            </a:r>
            <a:endParaRPr sz="2000" dirty="0">
              <a:solidFill>
                <a:srgbClr val="000000"/>
              </a:solidFill>
            </a:endParaRPr>
          </a:p>
          <a:p>
            <a:pPr marL="457200" lvl="0" indent="-355600" algn="l" rtl="0">
              <a:lnSpc>
                <a:spcPct val="115000"/>
              </a:lnSpc>
              <a:spcBef>
                <a:spcPts val="0"/>
              </a:spcBef>
              <a:spcAft>
                <a:spcPts val="0"/>
              </a:spcAft>
              <a:buClr>
                <a:srgbClr val="000000"/>
              </a:buClr>
              <a:buSzPts val="2000"/>
              <a:buChar char="●"/>
            </a:pPr>
            <a:r>
              <a:rPr lang="en" sz="2000" dirty="0">
                <a:solidFill>
                  <a:srgbClr val="000000"/>
                </a:solidFill>
              </a:rPr>
              <a:t>Here’s what we heard...</a:t>
            </a:r>
            <a:endParaRPr sz="2000" dirty="0">
              <a:solidFill>
                <a:srgbClr val="000000"/>
              </a:solidFill>
            </a:endParaRPr>
          </a:p>
        </p:txBody>
      </p:sp>
      <p:pic>
        <p:nvPicPr>
          <p:cNvPr id="346" name="Google Shape;346;p65"/>
          <p:cNvPicPr preferRelativeResize="0"/>
          <p:nvPr/>
        </p:nvPicPr>
        <p:blipFill rotWithShape="1">
          <a:blip r:embed="rId4">
            <a:alphaModFix/>
          </a:blip>
          <a:srcRect/>
          <a:stretch/>
        </p:blipFill>
        <p:spPr>
          <a:xfrm>
            <a:off x="4946225" y="1794050"/>
            <a:ext cx="3782350" cy="2133250"/>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6"/>
          <p:cNvSpPr txBox="1">
            <a:spLocks noGrp="1"/>
          </p:cNvSpPr>
          <p:nvPr>
            <p:ph type="title"/>
          </p:nvPr>
        </p:nvSpPr>
        <p:spPr>
          <a:xfrm>
            <a:off x="311700" y="1991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High level results from PLCC Survey - Business</a:t>
            </a:r>
            <a:endParaRPr b="1"/>
          </a:p>
        </p:txBody>
      </p:sp>
      <p:sp>
        <p:nvSpPr>
          <p:cNvPr id="352" name="Google Shape;352;p66"/>
          <p:cNvSpPr txBox="1">
            <a:spLocks noGrp="1"/>
          </p:cNvSpPr>
          <p:nvPr>
            <p:ph type="body" idx="1"/>
          </p:nvPr>
        </p:nvSpPr>
        <p:spPr>
          <a:xfrm>
            <a:off x="197475" y="979063"/>
            <a:ext cx="2729100" cy="3223200"/>
          </a:xfrm>
          <a:prstGeom prst="rect">
            <a:avLst/>
          </a:prstGeom>
          <a:solidFill>
            <a:srgbClr val="D9D9D9">
              <a:alpha val="47058"/>
            </a:srgbClr>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dirty="0">
                <a:solidFill>
                  <a:srgbClr val="000000"/>
                </a:solidFill>
              </a:rPr>
              <a:t>Respondents who identify as working toward business goal:</a:t>
            </a:r>
            <a:endParaRPr sz="1200" dirty="0">
              <a:solidFill>
                <a:srgbClr val="000000"/>
              </a:solidFill>
            </a:endParaRPr>
          </a:p>
          <a:p>
            <a:pPr marL="457200" lvl="0" indent="-304800" algn="l" rtl="0">
              <a:lnSpc>
                <a:spcPct val="115000"/>
              </a:lnSpc>
              <a:spcBef>
                <a:spcPts val="1600"/>
              </a:spcBef>
              <a:spcAft>
                <a:spcPts val="0"/>
              </a:spcAft>
              <a:buSzPts val="1200"/>
              <a:buChar char="●"/>
            </a:pPr>
            <a:r>
              <a:rPr lang="en" sz="1200" dirty="0"/>
              <a:t>CASA</a:t>
            </a:r>
            <a:endParaRPr sz="1200" dirty="0"/>
          </a:p>
          <a:p>
            <a:pPr marL="457200" lvl="0" indent="-304800" algn="l" rtl="0">
              <a:lnSpc>
                <a:spcPct val="115000"/>
              </a:lnSpc>
              <a:spcBef>
                <a:spcPts val="0"/>
              </a:spcBef>
              <a:spcAft>
                <a:spcPts val="0"/>
              </a:spcAft>
              <a:buSzPts val="1200"/>
              <a:buChar char="●"/>
            </a:pPr>
            <a:r>
              <a:rPr lang="en" sz="1200" dirty="0"/>
              <a:t>CHEER</a:t>
            </a:r>
            <a:endParaRPr sz="1200" dirty="0"/>
          </a:p>
          <a:p>
            <a:pPr marL="457200" lvl="0" indent="-304800" algn="l" rtl="0">
              <a:lnSpc>
                <a:spcPct val="115000"/>
              </a:lnSpc>
              <a:spcBef>
                <a:spcPts val="0"/>
              </a:spcBef>
              <a:spcAft>
                <a:spcPts val="0"/>
              </a:spcAft>
              <a:buSzPts val="1200"/>
              <a:buChar char="●"/>
            </a:pPr>
            <a:r>
              <a:rPr lang="en" sz="1200" dirty="0"/>
              <a:t>CKAR CDC</a:t>
            </a:r>
            <a:endParaRPr sz="1200" dirty="0"/>
          </a:p>
          <a:p>
            <a:pPr marL="457200" lvl="0" indent="-304800" algn="l" rtl="0">
              <a:lnSpc>
                <a:spcPct val="115000"/>
              </a:lnSpc>
              <a:spcBef>
                <a:spcPts val="0"/>
              </a:spcBef>
              <a:spcAft>
                <a:spcPts val="0"/>
              </a:spcAft>
              <a:buSzPts val="1200"/>
              <a:buChar char="●"/>
            </a:pPr>
            <a:r>
              <a:rPr lang="en" sz="1200" dirty="0"/>
              <a:t>LEDC</a:t>
            </a:r>
            <a:endParaRPr sz="1200" dirty="0"/>
          </a:p>
          <a:p>
            <a:pPr marL="457200" lvl="0" indent="-304800" algn="l" rtl="0">
              <a:lnSpc>
                <a:spcPct val="115000"/>
              </a:lnSpc>
              <a:spcBef>
                <a:spcPts val="0"/>
              </a:spcBef>
              <a:spcAft>
                <a:spcPts val="0"/>
              </a:spcAft>
              <a:buSzPts val="1200"/>
              <a:buChar char="●"/>
            </a:pPr>
            <a:r>
              <a:rPr lang="en" sz="1200" dirty="0"/>
              <a:t>Maryland SBDC</a:t>
            </a:r>
            <a:endParaRPr sz="1200" dirty="0"/>
          </a:p>
          <a:p>
            <a:pPr marL="457200" lvl="0" indent="-304800" algn="l" rtl="0">
              <a:lnSpc>
                <a:spcPct val="115000"/>
              </a:lnSpc>
              <a:spcBef>
                <a:spcPts val="0"/>
              </a:spcBef>
              <a:spcAft>
                <a:spcPts val="0"/>
              </a:spcAft>
              <a:buSzPts val="1200"/>
              <a:buChar char="●"/>
            </a:pPr>
            <a:r>
              <a:rPr lang="en" sz="1200" dirty="0"/>
              <a:t>Montgomery County Executive’s Office</a:t>
            </a:r>
            <a:endParaRPr sz="1200" dirty="0"/>
          </a:p>
          <a:p>
            <a:pPr marL="457200" lvl="0" indent="-304800" algn="l" rtl="0">
              <a:lnSpc>
                <a:spcPct val="115000"/>
              </a:lnSpc>
              <a:spcBef>
                <a:spcPts val="0"/>
              </a:spcBef>
              <a:spcAft>
                <a:spcPts val="0"/>
              </a:spcAft>
              <a:buSzPts val="1200"/>
              <a:buChar char="●"/>
            </a:pPr>
            <a:r>
              <a:rPr lang="en" sz="1200" dirty="0"/>
              <a:t>Montgomery Housing Partners</a:t>
            </a:r>
            <a:endParaRPr sz="1200" dirty="0"/>
          </a:p>
          <a:p>
            <a:pPr marL="457200" lvl="0" indent="-304800" algn="l" rtl="0">
              <a:lnSpc>
                <a:spcPct val="115000"/>
              </a:lnSpc>
              <a:spcBef>
                <a:spcPts val="0"/>
              </a:spcBef>
              <a:spcAft>
                <a:spcPts val="0"/>
              </a:spcAft>
              <a:buSzPts val="1200"/>
              <a:buChar char="●"/>
            </a:pPr>
            <a:r>
              <a:rPr lang="en" sz="1200" dirty="0"/>
              <a:t>Northern Gateway CDC</a:t>
            </a:r>
            <a:endParaRPr sz="1200" dirty="0"/>
          </a:p>
          <a:p>
            <a:pPr marL="457200" lvl="0" indent="-304800" algn="l" rtl="0">
              <a:lnSpc>
                <a:spcPct val="115000"/>
              </a:lnSpc>
              <a:spcBef>
                <a:spcPts val="0"/>
              </a:spcBef>
              <a:spcAft>
                <a:spcPts val="0"/>
              </a:spcAft>
              <a:buSzPts val="1200"/>
              <a:buChar char="●"/>
            </a:pPr>
            <a:r>
              <a:rPr lang="en" sz="1200" dirty="0"/>
              <a:t>Montgomery County DHCA</a:t>
            </a:r>
            <a:endParaRPr sz="1200" dirty="0"/>
          </a:p>
          <a:p>
            <a:pPr marL="457200" lvl="0" indent="-304800" algn="l" rtl="0">
              <a:lnSpc>
                <a:spcPct val="115000"/>
              </a:lnSpc>
              <a:spcBef>
                <a:spcPts val="0"/>
              </a:spcBef>
              <a:spcAft>
                <a:spcPts val="0"/>
              </a:spcAft>
              <a:buSzPts val="1200"/>
              <a:buChar char="●"/>
            </a:pPr>
            <a:r>
              <a:rPr lang="en" sz="1200" dirty="0"/>
              <a:t>Montgomery County Planning</a:t>
            </a:r>
            <a:endParaRPr sz="1200" dirty="0"/>
          </a:p>
          <a:p>
            <a:pPr marL="457200" lvl="0" indent="-304800" algn="l" rtl="0">
              <a:spcBef>
                <a:spcPts val="0"/>
              </a:spcBef>
              <a:spcAft>
                <a:spcPts val="0"/>
              </a:spcAft>
              <a:buSzPts val="1200"/>
              <a:buChar char="●"/>
            </a:pPr>
            <a:r>
              <a:rPr lang="en" sz="1200" dirty="0"/>
              <a:t>Prince George’s County EDC</a:t>
            </a:r>
            <a:endParaRPr sz="1200" dirty="0"/>
          </a:p>
        </p:txBody>
      </p:sp>
      <p:pic>
        <p:nvPicPr>
          <p:cNvPr id="353" name="Google Shape;353;p66"/>
          <p:cNvPicPr preferRelativeResize="0"/>
          <p:nvPr/>
        </p:nvPicPr>
        <p:blipFill rotWithShape="1">
          <a:blip r:embed="rId4">
            <a:alphaModFix/>
          </a:blip>
          <a:srcRect t="8038" b="8047"/>
          <a:stretch/>
        </p:blipFill>
        <p:spPr>
          <a:xfrm>
            <a:off x="7728825" y="680374"/>
            <a:ext cx="1297200" cy="1088700"/>
          </a:xfrm>
          <a:prstGeom prst="rect">
            <a:avLst/>
          </a:prstGeom>
          <a:noFill/>
          <a:ln>
            <a:noFill/>
          </a:ln>
          <a:effectLst>
            <a:outerShdw blurRad="50800" dist="38100" dir="2700000" algn="tl" rotWithShape="0">
              <a:srgbClr val="000000">
                <a:alpha val="40000"/>
              </a:srgbClr>
            </a:outerShdw>
          </a:effectLst>
        </p:spPr>
      </p:pic>
      <p:sp>
        <p:nvSpPr>
          <p:cNvPr id="354" name="Google Shape;354;p66"/>
          <p:cNvSpPr txBox="1"/>
          <p:nvPr/>
        </p:nvSpPr>
        <p:spPr>
          <a:xfrm>
            <a:off x="3578100" y="1472550"/>
            <a:ext cx="5254200" cy="3223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AutoNum type="arabicPeriod"/>
            </a:pPr>
            <a:r>
              <a:rPr lang="en"/>
              <a:t>Outreach to small businesses re. available resources</a:t>
            </a:r>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Baseline business assessments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Open houses and office hours with business owners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Business counseling and new businesses formation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a:t>On site and off-site technical assistance (bilingual)</a:t>
            </a:r>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Business-focused grants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a:t>Small business loans</a:t>
            </a:r>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a:t>Business association support and activities</a:t>
            </a:r>
            <a:endParaRPr/>
          </a:p>
          <a:p>
            <a:pPr marL="457200" marR="0" lvl="0" indent="-317500" algn="l" rtl="0">
              <a:lnSpc>
                <a:spcPct val="100000"/>
              </a:lnSpc>
              <a:spcBef>
                <a:spcPts val="0"/>
              </a:spcBef>
              <a:spcAft>
                <a:spcPts val="0"/>
              </a:spcAft>
              <a:buSzPts val="1400"/>
              <a:buAutoNum type="arabicPeriod"/>
            </a:pPr>
            <a:r>
              <a:rPr lang="en"/>
              <a:t>Marketing to promote business areas </a:t>
            </a:r>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Improving street scaping and </a:t>
            </a:r>
            <a:r>
              <a:rPr lang="en" sz="1400" b="0" i="0" u="none" strike="noStrike" cap="none">
                <a:solidFill>
                  <a:schemeClr val="dk1"/>
                </a:solidFill>
                <a:latin typeface="Arial"/>
                <a:ea typeface="Arial"/>
                <a:cs typeface="Arial"/>
                <a:sym typeface="Arial"/>
              </a:rPr>
              <a:t>façades</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Small business mapping</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eriod"/>
            </a:pPr>
            <a:r>
              <a:rPr lang="en" sz="1400" b="0" i="0" u="none" strike="noStrike" cap="none">
                <a:solidFill>
                  <a:schemeClr val="dk1"/>
                </a:solidFill>
                <a:latin typeface="Arial"/>
                <a:ea typeface="Arial"/>
                <a:cs typeface="Arial"/>
                <a:sym typeface="Arial"/>
              </a:rPr>
              <a:t>Sector/street design guidelines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Many respondents need more funding and dedicated staff/counselors to provide suppor</a:t>
            </a:r>
            <a:r>
              <a:rPr lang="en">
                <a:solidFill>
                  <a:schemeClr val="dk1"/>
                </a:solidFill>
              </a:rPr>
              <a:t>t at the scale needed</a:t>
            </a:r>
            <a:r>
              <a:rPr lang="en"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67"/>
          <p:cNvPicPr preferRelativeResize="0"/>
          <p:nvPr/>
        </p:nvPicPr>
        <p:blipFill rotWithShape="1">
          <a:blip r:embed="rId4">
            <a:alphaModFix/>
          </a:blip>
          <a:srcRect/>
          <a:stretch/>
        </p:blipFill>
        <p:spPr>
          <a:xfrm>
            <a:off x="7411073" y="721690"/>
            <a:ext cx="1519165" cy="1508760"/>
          </a:xfrm>
          <a:prstGeom prst="rect">
            <a:avLst/>
          </a:prstGeom>
          <a:noFill/>
          <a:ln>
            <a:noFill/>
          </a:ln>
          <a:effectLst>
            <a:outerShdw blurRad="50800" dist="38100" dir="2700000" algn="tl" rotWithShape="0">
              <a:srgbClr val="000000">
                <a:alpha val="40000"/>
              </a:srgbClr>
            </a:outerShdw>
          </a:effectLst>
        </p:spPr>
      </p:pic>
      <p:sp>
        <p:nvSpPr>
          <p:cNvPr id="360" name="Google Shape;360;p67"/>
          <p:cNvSpPr txBox="1">
            <a:spLocks noGrp="1"/>
          </p:cNvSpPr>
          <p:nvPr>
            <p:ph type="title"/>
          </p:nvPr>
        </p:nvSpPr>
        <p:spPr>
          <a:xfrm>
            <a:off x="311700" y="1490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High level results from PLCC Survey - Housing</a:t>
            </a:r>
            <a:endParaRPr b="1"/>
          </a:p>
        </p:txBody>
      </p:sp>
      <p:sp>
        <p:nvSpPr>
          <p:cNvPr id="361" name="Google Shape;361;p67"/>
          <p:cNvSpPr txBox="1">
            <a:spLocks noGrp="1"/>
          </p:cNvSpPr>
          <p:nvPr>
            <p:ph type="body" idx="1"/>
          </p:nvPr>
        </p:nvSpPr>
        <p:spPr>
          <a:xfrm>
            <a:off x="236200" y="1217025"/>
            <a:ext cx="2729100" cy="2720100"/>
          </a:xfrm>
          <a:prstGeom prst="rect">
            <a:avLst/>
          </a:prstGeom>
          <a:solidFill>
            <a:srgbClr val="D9D9D9">
              <a:alpha val="47058"/>
            </a:srgbClr>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a:t>Respondents who identify as working toward housing goal:</a:t>
            </a:r>
            <a:endParaRPr sz="1200"/>
          </a:p>
          <a:p>
            <a:pPr marL="457200" lvl="0" indent="-304800" algn="l" rtl="0">
              <a:lnSpc>
                <a:spcPct val="115000"/>
              </a:lnSpc>
              <a:spcBef>
                <a:spcPts val="1600"/>
              </a:spcBef>
              <a:spcAft>
                <a:spcPts val="0"/>
              </a:spcAft>
              <a:buSzPts val="1200"/>
              <a:buChar char="●"/>
            </a:pPr>
            <a:r>
              <a:rPr lang="en" sz="1200"/>
              <a:t>Enterprise</a:t>
            </a:r>
            <a:endParaRPr sz="1200"/>
          </a:p>
          <a:p>
            <a:pPr marL="457200" lvl="0" indent="-304800" algn="l" rtl="0">
              <a:lnSpc>
                <a:spcPct val="115000"/>
              </a:lnSpc>
              <a:spcBef>
                <a:spcPts val="0"/>
              </a:spcBef>
              <a:spcAft>
                <a:spcPts val="0"/>
              </a:spcAft>
              <a:buSzPts val="1200"/>
              <a:buChar char="●"/>
            </a:pPr>
            <a:r>
              <a:rPr lang="en" sz="1200"/>
              <a:t>CASA</a:t>
            </a:r>
            <a:endParaRPr sz="1200"/>
          </a:p>
          <a:p>
            <a:pPr marL="457200" lvl="0" indent="-304800" algn="l" rtl="0">
              <a:lnSpc>
                <a:spcPct val="115000"/>
              </a:lnSpc>
              <a:spcBef>
                <a:spcPts val="0"/>
              </a:spcBef>
              <a:spcAft>
                <a:spcPts val="0"/>
              </a:spcAft>
              <a:buSzPts val="1200"/>
              <a:buChar char="●"/>
            </a:pPr>
            <a:r>
              <a:rPr lang="en" sz="1200"/>
              <a:t>CHEER</a:t>
            </a:r>
            <a:endParaRPr sz="1200"/>
          </a:p>
          <a:p>
            <a:pPr marL="457200" lvl="0" indent="-304800" algn="l" rtl="0">
              <a:lnSpc>
                <a:spcPct val="115000"/>
              </a:lnSpc>
              <a:spcBef>
                <a:spcPts val="0"/>
              </a:spcBef>
              <a:spcAft>
                <a:spcPts val="0"/>
              </a:spcAft>
              <a:buSzPts val="1200"/>
              <a:buChar char="●"/>
            </a:pPr>
            <a:r>
              <a:rPr lang="en" sz="1200"/>
              <a:t>Housing Initiative </a:t>
            </a:r>
            <a:br>
              <a:rPr lang="en" sz="1200"/>
            </a:br>
            <a:r>
              <a:rPr lang="en" sz="1200"/>
              <a:t>Partnership, Inc.</a:t>
            </a:r>
            <a:endParaRPr sz="1200"/>
          </a:p>
          <a:p>
            <a:pPr marL="457200" lvl="0" indent="-304800" algn="l" rtl="0">
              <a:spcBef>
                <a:spcPts val="0"/>
              </a:spcBef>
              <a:spcAft>
                <a:spcPts val="0"/>
              </a:spcAft>
              <a:buSzPts val="1200"/>
              <a:buChar char="●"/>
            </a:pPr>
            <a:r>
              <a:rPr lang="en" sz="1200"/>
              <a:t>Montgomery County DHCA</a:t>
            </a:r>
            <a:endParaRPr sz="1200"/>
          </a:p>
          <a:p>
            <a:pPr marL="457200" lvl="0" indent="-304800" algn="l" rtl="0">
              <a:lnSpc>
                <a:spcPct val="115000"/>
              </a:lnSpc>
              <a:spcBef>
                <a:spcPts val="0"/>
              </a:spcBef>
              <a:spcAft>
                <a:spcPts val="0"/>
              </a:spcAft>
              <a:buSzPts val="1200"/>
              <a:buChar char="●"/>
            </a:pPr>
            <a:r>
              <a:rPr lang="en" sz="1200"/>
              <a:t>Montgomery County Planning</a:t>
            </a:r>
            <a:endParaRPr sz="1200"/>
          </a:p>
          <a:p>
            <a:pPr marL="457200" lvl="0" indent="-304800" algn="l" rtl="0">
              <a:lnSpc>
                <a:spcPct val="115000"/>
              </a:lnSpc>
              <a:spcBef>
                <a:spcPts val="0"/>
              </a:spcBef>
              <a:spcAft>
                <a:spcPts val="0"/>
              </a:spcAft>
              <a:buSzPts val="1200"/>
              <a:buChar char="●"/>
            </a:pPr>
            <a:r>
              <a:rPr lang="en" sz="1200"/>
              <a:t>Montgomery Housing Partners</a:t>
            </a:r>
            <a:endParaRPr sz="1200"/>
          </a:p>
        </p:txBody>
      </p:sp>
      <p:sp>
        <p:nvSpPr>
          <p:cNvPr id="362" name="Google Shape;362;p67"/>
          <p:cNvSpPr txBox="1"/>
          <p:nvPr/>
        </p:nvSpPr>
        <p:spPr>
          <a:xfrm>
            <a:off x="3440850" y="1472550"/>
            <a:ext cx="5254200" cy="3443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AutoNum type="arabicPeriod"/>
            </a:pPr>
            <a:r>
              <a:rPr lang="en"/>
              <a:t>PLCC </a:t>
            </a:r>
            <a:r>
              <a:rPr lang="en" sz="1400" b="0" i="0" u="none" strike="noStrike" cap="none">
                <a:solidFill>
                  <a:srgbClr val="000000"/>
                </a:solidFill>
                <a:latin typeface="Arial"/>
                <a:ea typeface="Arial"/>
                <a:cs typeface="Arial"/>
                <a:sym typeface="Arial"/>
              </a:rPr>
              <a:t>Housing Workgroup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AutoNum type="alphaLcPeriod"/>
            </a:pPr>
            <a:r>
              <a:rPr lang="en" sz="1400" b="0" i="0" u="none" strike="noStrike" cap="none">
                <a:solidFill>
                  <a:srgbClr val="000000"/>
                </a:solidFill>
                <a:latin typeface="Arial"/>
                <a:ea typeface="Arial"/>
                <a:cs typeface="Arial"/>
                <a:sym typeface="Arial"/>
              </a:rPr>
              <a:t>Developing a capital absorption </a:t>
            </a:r>
            <a:br>
              <a:rPr lang="en" sz="1400" b="0" i="0" u="none" strike="noStrike" cap="none">
                <a:solidFill>
                  <a:srgbClr val="000000"/>
                </a:solidFill>
                <a:latin typeface="Arial"/>
                <a:ea typeface="Arial"/>
                <a:cs typeface="Arial"/>
                <a:sym typeface="Arial"/>
              </a:rPr>
            </a:br>
            <a:r>
              <a:rPr lang="en" sz="1400" b="0" i="0" u="none" strike="noStrike" cap="none">
                <a:solidFill>
                  <a:srgbClr val="000000"/>
                </a:solidFill>
                <a:latin typeface="Arial"/>
                <a:ea typeface="Arial"/>
                <a:cs typeface="Arial"/>
                <a:sym typeface="Arial"/>
              </a:rPr>
              <a:t>framework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AutoNum type="alphaLcPeriod"/>
            </a:pPr>
            <a:r>
              <a:rPr lang="en" sz="1400" b="0" i="0" u="none" strike="noStrike" cap="none">
                <a:solidFill>
                  <a:srgbClr val="000000"/>
                </a:solidFill>
                <a:latin typeface="Arial"/>
                <a:ea typeface="Arial"/>
                <a:cs typeface="Arial"/>
                <a:sym typeface="Arial"/>
              </a:rPr>
              <a:t>Creating Pipeline and Enabling Environments groups</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AutoNum type="alphaLcPeriod"/>
            </a:pPr>
            <a:r>
              <a:rPr lang="en" sz="1400" b="0" i="0" u="none" strike="noStrike" cap="none">
                <a:solidFill>
                  <a:srgbClr val="000000"/>
                </a:solidFill>
                <a:latin typeface="Arial"/>
                <a:ea typeface="Arial"/>
                <a:cs typeface="Arial"/>
                <a:sym typeface="Arial"/>
              </a:rPr>
              <a:t>Housing Action Plan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Working to increase local housing trust funding</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Multifamily housing rehabilitation, preservation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Mixed-income development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Homeowner Rehab Assistance program and housing counseling services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SzPts val="1400"/>
              <a:buAutoNum type="arabicPeriod"/>
            </a:pPr>
            <a:r>
              <a:rPr lang="en"/>
              <a:t>Tenant information and support</a:t>
            </a:r>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Accelerated Investments in Healthy Communities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Respondents want more tools from local government that support rights of tenants and homeowners.</a:t>
            </a: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68"/>
          <p:cNvPicPr preferRelativeResize="0"/>
          <p:nvPr/>
        </p:nvPicPr>
        <p:blipFill rotWithShape="1">
          <a:blip r:embed="rId4">
            <a:alphaModFix/>
          </a:blip>
          <a:srcRect/>
          <a:stretch/>
        </p:blipFill>
        <p:spPr>
          <a:xfrm>
            <a:off x="7416287" y="721690"/>
            <a:ext cx="1508760" cy="1508760"/>
          </a:xfrm>
          <a:prstGeom prst="rect">
            <a:avLst/>
          </a:prstGeom>
          <a:noFill/>
          <a:ln>
            <a:noFill/>
          </a:ln>
          <a:effectLst>
            <a:outerShdw blurRad="50800" dist="38100" dir="2700000" algn="tl" rotWithShape="0">
              <a:srgbClr val="000000">
                <a:alpha val="40000"/>
              </a:srgbClr>
            </a:outerShdw>
          </a:effectLst>
        </p:spPr>
      </p:pic>
      <p:sp>
        <p:nvSpPr>
          <p:cNvPr id="368" name="Google Shape;368;p68"/>
          <p:cNvSpPr txBox="1">
            <a:spLocks noGrp="1"/>
          </p:cNvSpPr>
          <p:nvPr>
            <p:ph type="title"/>
          </p:nvPr>
        </p:nvSpPr>
        <p:spPr>
          <a:xfrm>
            <a:off x="311700" y="2283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High level results from PLCC Survey - Workforce</a:t>
            </a:r>
            <a:endParaRPr b="1"/>
          </a:p>
        </p:txBody>
      </p:sp>
      <p:sp>
        <p:nvSpPr>
          <p:cNvPr id="369" name="Google Shape;369;p68"/>
          <p:cNvSpPr txBox="1">
            <a:spLocks noGrp="1"/>
          </p:cNvSpPr>
          <p:nvPr>
            <p:ph type="body" idx="1"/>
          </p:nvPr>
        </p:nvSpPr>
        <p:spPr>
          <a:xfrm>
            <a:off x="236200" y="1217025"/>
            <a:ext cx="2729100" cy="2720100"/>
          </a:xfrm>
          <a:prstGeom prst="rect">
            <a:avLst/>
          </a:prstGeom>
          <a:solidFill>
            <a:srgbClr val="D9D9D9">
              <a:alpha val="47058"/>
            </a:srgbClr>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a:t>Respondents who identify as working toward labor  goal:</a:t>
            </a:r>
            <a:endParaRPr sz="1200"/>
          </a:p>
          <a:p>
            <a:pPr marL="457200" lvl="0" indent="-304800" algn="l" rtl="0">
              <a:lnSpc>
                <a:spcPct val="115000"/>
              </a:lnSpc>
              <a:spcBef>
                <a:spcPts val="1600"/>
              </a:spcBef>
              <a:spcAft>
                <a:spcPts val="0"/>
              </a:spcAft>
              <a:buSzPts val="1200"/>
              <a:buChar char="●"/>
            </a:pPr>
            <a:r>
              <a:rPr lang="en" sz="1200"/>
              <a:t>Montgomery County Planning</a:t>
            </a:r>
            <a:endParaRPr sz="1200"/>
          </a:p>
          <a:p>
            <a:pPr marL="457200" lvl="0" indent="-304800" algn="l" rtl="0">
              <a:lnSpc>
                <a:spcPct val="115000"/>
              </a:lnSpc>
              <a:spcBef>
                <a:spcPts val="0"/>
              </a:spcBef>
              <a:spcAft>
                <a:spcPts val="0"/>
              </a:spcAft>
              <a:buSzPts val="1200"/>
              <a:buChar char="●"/>
            </a:pPr>
            <a:r>
              <a:rPr lang="en" sz="1200"/>
              <a:t>Housing Initiative Partnership, Inc.</a:t>
            </a:r>
            <a:endParaRPr sz="1200"/>
          </a:p>
          <a:p>
            <a:pPr marL="457200" lvl="0" indent="-304800" algn="l" rtl="0">
              <a:lnSpc>
                <a:spcPct val="115000"/>
              </a:lnSpc>
              <a:spcBef>
                <a:spcPts val="0"/>
              </a:spcBef>
              <a:spcAft>
                <a:spcPts val="0"/>
              </a:spcAft>
              <a:buSzPts val="1200"/>
              <a:buChar char="●"/>
            </a:pPr>
            <a:r>
              <a:rPr lang="en" sz="1200"/>
              <a:t>Purple LIne Transit Partners</a:t>
            </a:r>
            <a:endParaRPr sz="1200"/>
          </a:p>
          <a:p>
            <a:pPr marL="457200" lvl="0" indent="-304800" algn="l" rtl="0">
              <a:lnSpc>
                <a:spcPct val="115000"/>
              </a:lnSpc>
              <a:spcBef>
                <a:spcPts val="0"/>
              </a:spcBef>
              <a:spcAft>
                <a:spcPts val="0"/>
              </a:spcAft>
              <a:buSzPts val="1200"/>
              <a:buChar char="●"/>
            </a:pPr>
            <a:r>
              <a:rPr lang="en" sz="1200"/>
              <a:t>CKAR CDC</a:t>
            </a:r>
            <a:endParaRPr sz="1200"/>
          </a:p>
        </p:txBody>
      </p:sp>
      <p:sp>
        <p:nvSpPr>
          <p:cNvPr id="370" name="Google Shape;370;p68"/>
          <p:cNvSpPr txBox="1"/>
          <p:nvPr/>
        </p:nvSpPr>
        <p:spPr>
          <a:xfrm>
            <a:off x="3187050" y="1699800"/>
            <a:ext cx="5254200" cy="3443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Job readiness training</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Construction labor and workforce development plan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Respondents feel that much of their work in business development also positively impacts labor development in the corridor.</a:t>
            </a: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69"/>
          <p:cNvPicPr preferRelativeResize="0"/>
          <p:nvPr/>
        </p:nvPicPr>
        <p:blipFill rotWithShape="1">
          <a:blip r:embed="rId4">
            <a:alphaModFix/>
          </a:blip>
          <a:srcRect/>
          <a:stretch/>
        </p:blipFill>
        <p:spPr>
          <a:xfrm>
            <a:off x="7416287" y="721690"/>
            <a:ext cx="1508760" cy="1508760"/>
          </a:xfrm>
          <a:prstGeom prst="rect">
            <a:avLst/>
          </a:prstGeom>
          <a:noFill/>
          <a:ln>
            <a:noFill/>
          </a:ln>
          <a:effectLst>
            <a:outerShdw blurRad="50800" dist="38100" dir="2700000" algn="tl" rotWithShape="0">
              <a:srgbClr val="000000">
                <a:alpha val="40000"/>
              </a:srgbClr>
            </a:outerShdw>
          </a:effectLst>
        </p:spPr>
      </p:pic>
      <p:sp>
        <p:nvSpPr>
          <p:cNvPr id="376" name="Google Shape;376;p69"/>
          <p:cNvSpPr txBox="1">
            <a:spLocks noGrp="1"/>
          </p:cNvSpPr>
          <p:nvPr>
            <p:ph type="title"/>
          </p:nvPr>
        </p:nvSpPr>
        <p:spPr>
          <a:xfrm>
            <a:off x="155850" y="149000"/>
            <a:ext cx="88323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High level results from PLCC Survey - Community</a:t>
            </a:r>
            <a:endParaRPr b="1"/>
          </a:p>
        </p:txBody>
      </p:sp>
      <p:sp>
        <p:nvSpPr>
          <p:cNvPr id="377" name="Google Shape;377;p69"/>
          <p:cNvSpPr txBox="1">
            <a:spLocks noGrp="1"/>
          </p:cNvSpPr>
          <p:nvPr>
            <p:ph type="body" idx="1"/>
          </p:nvPr>
        </p:nvSpPr>
        <p:spPr>
          <a:xfrm>
            <a:off x="210375" y="1007686"/>
            <a:ext cx="3083100" cy="3225600"/>
          </a:xfrm>
          <a:prstGeom prst="rect">
            <a:avLst/>
          </a:prstGeom>
          <a:solidFill>
            <a:srgbClr val="D9D9D9">
              <a:alpha val="47058"/>
            </a:srgbClr>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200" dirty="0"/>
              <a:t>Respondents who identify as working toward vibrant community  goal:</a:t>
            </a:r>
            <a:endParaRPr sz="1200" dirty="0"/>
          </a:p>
          <a:p>
            <a:pPr marL="457200" lvl="0" indent="-304800" algn="l" rtl="0">
              <a:lnSpc>
                <a:spcPct val="115000"/>
              </a:lnSpc>
              <a:spcBef>
                <a:spcPts val="1600"/>
              </a:spcBef>
              <a:spcAft>
                <a:spcPts val="0"/>
              </a:spcAft>
              <a:buSzPts val="1200"/>
              <a:buChar char="●"/>
            </a:pPr>
            <a:r>
              <a:rPr lang="en" sz="1200" dirty="0"/>
              <a:t>CASA</a:t>
            </a:r>
            <a:endParaRPr sz="1200" dirty="0"/>
          </a:p>
          <a:p>
            <a:pPr marL="457200" lvl="0" indent="-304800" algn="l" rtl="0">
              <a:lnSpc>
                <a:spcPct val="115000"/>
              </a:lnSpc>
              <a:spcBef>
                <a:spcPts val="0"/>
              </a:spcBef>
              <a:spcAft>
                <a:spcPts val="0"/>
              </a:spcAft>
              <a:buSzPts val="1200"/>
              <a:buChar char="●"/>
            </a:pPr>
            <a:r>
              <a:rPr lang="en" sz="1200" dirty="0"/>
              <a:t>CHEER</a:t>
            </a:r>
            <a:endParaRPr sz="1200" dirty="0"/>
          </a:p>
          <a:p>
            <a:pPr marL="457200" lvl="0" indent="-304800" algn="l" rtl="0">
              <a:lnSpc>
                <a:spcPct val="115000"/>
              </a:lnSpc>
              <a:spcBef>
                <a:spcPts val="0"/>
              </a:spcBef>
              <a:spcAft>
                <a:spcPts val="0"/>
              </a:spcAft>
              <a:buSzPts val="1200"/>
              <a:buChar char="●"/>
            </a:pPr>
            <a:r>
              <a:rPr lang="en" sz="1200" dirty="0"/>
              <a:t>CKAR</a:t>
            </a:r>
            <a:endParaRPr sz="1200" dirty="0"/>
          </a:p>
          <a:p>
            <a:pPr marL="457200" lvl="0" indent="-304800" algn="l" rtl="0">
              <a:lnSpc>
                <a:spcPct val="115000"/>
              </a:lnSpc>
              <a:spcBef>
                <a:spcPts val="0"/>
              </a:spcBef>
              <a:spcAft>
                <a:spcPts val="0"/>
              </a:spcAft>
              <a:buSzPts val="1200"/>
              <a:buChar char="●"/>
            </a:pPr>
            <a:r>
              <a:rPr lang="en" sz="1200" dirty="0"/>
              <a:t>Enterprise Community Partners</a:t>
            </a:r>
            <a:endParaRPr sz="1200" dirty="0"/>
          </a:p>
          <a:p>
            <a:pPr marL="457200" lvl="0" indent="-304800" algn="l" rtl="0">
              <a:lnSpc>
                <a:spcPct val="115000"/>
              </a:lnSpc>
              <a:spcBef>
                <a:spcPts val="0"/>
              </a:spcBef>
              <a:spcAft>
                <a:spcPts val="0"/>
              </a:spcAft>
              <a:buSzPts val="1200"/>
              <a:buChar char="●"/>
            </a:pPr>
            <a:r>
              <a:rPr lang="en" sz="1200" dirty="0"/>
              <a:t>Housing Initiative Partnership</a:t>
            </a:r>
            <a:endParaRPr sz="1200" dirty="0"/>
          </a:p>
          <a:p>
            <a:pPr marL="457200" lvl="0" indent="-304800" algn="l" rtl="0">
              <a:lnSpc>
                <a:spcPct val="115000"/>
              </a:lnSpc>
              <a:spcBef>
                <a:spcPts val="0"/>
              </a:spcBef>
              <a:spcAft>
                <a:spcPts val="0"/>
              </a:spcAft>
              <a:buSzPts val="1200"/>
              <a:buChar char="●"/>
            </a:pPr>
            <a:r>
              <a:rPr lang="en" sz="1200" dirty="0"/>
              <a:t>Maryland Milestones/ATHA, Inc.</a:t>
            </a:r>
            <a:endParaRPr sz="1200" dirty="0"/>
          </a:p>
          <a:p>
            <a:pPr marL="457200" lvl="0" indent="-304800" algn="l" rtl="0">
              <a:lnSpc>
                <a:spcPct val="115000"/>
              </a:lnSpc>
              <a:spcBef>
                <a:spcPts val="0"/>
              </a:spcBef>
              <a:spcAft>
                <a:spcPts val="0"/>
              </a:spcAft>
              <a:buSzPts val="1200"/>
              <a:buChar char="●"/>
            </a:pPr>
            <a:r>
              <a:rPr lang="en" sz="1200" dirty="0"/>
              <a:t>Northern Gateway CDC</a:t>
            </a:r>
            <a:endParaRPr sz="1200" dirty="0"/>
          </a:p>
          <a:p>
            <a:pPr marL="457200" lvl="0" indent="-304800" algn="l" rtl="0">
              <a:lnSpc>
                <a:spcPct val="115000"/>
              </a:lnSpc>
              <a:spcBef>
                <a:spcPts val="0"/>
              </a:spcBef>
              <a:spcAft>
                <a:spcPts val="0"/>
              </a:spcAft>
              <a:buSzPts val="1200"/>
              <a:buChar char="●"/>
            </a:pPr>
            <a:r>
              <a:rPr lang="en" sz="1200" dirty="0"/>
              <a:t>Montgomery County DHCA</a:t>
            </a:r>
            <a:endParaRPr sz="1200" dirty="0"/>
          </a:p>
          <a:p>
            <a:pPr marL="457200" lvl="0" indent="-304800" algn="l" rtl="0">
              <a:lnSpc>
                <a:spcPct val="115000"/>
              </a:lnSpc>
              <a:spcBef>
                <a:spcPts val="0"/>
              </a:spcBef>
              <a:spcAft>
                <a:spcPts val="0"/>
              </a:spcAft>
              <a:buSzPts val="1200"/>
              <a:buChar char="●"/>
            </a:pPr>
            <a:r>
              <a:rPr lang="en" sz="1200" dirty="0"/>
              <a:t>Montgomery County Planning</a:t>
            </a:r>
            <a:endParaRPr sz="1200" dirty="0"/>
          </a:p>
          <a:p>
            <a:pPr marL="457200" lvl="0" indent="-304800" algn="l" rtl="0">
              <a:lnSpc>
                <a:spcPct val="115000"/>
              </a:lnSpc>
              <a:spcBef>
                <a:spcPts val="0"/>
              </a:spcBef>
              <a:spcAft>
                <a:spcPts val="0"/>
              </a:spcAft>
              <a:buSzPts val="1200"/>
              <a:buChar char="●"/>
            </a:pPr>
            <a:r>
              <a:rPr lang="en" sz="1200" dirty="0"/>
              <a:t>Montgomery County Executive Office</a:t>
            </a:r>
            <a:endParaRPr sz="1200" dirty="0"/>
          </a:p>
          <a:p>
            <a:pPr marL="457200" lvl="0" indent="-304800" algn="l" rtl="0">
              <a:lnSpc>
                <a:spcPct val="115000"/>
              </a:lnSpc>
              <a:spcBef>
                <a:spcPts val="0"/>
              </a:spcBef>
              <a:spcAft>
                <a:spcPts val="0"/>
              </a:spcAft>
              <a:buSzPts val="1200"/>
              <a:buChar char="●"/>
            </a:pPr>
            <a:r>
              <a:rPr lang="en" sz="1200" dirty="0"/>
              <a:t>Montgomery Housing Partnership</a:t>
            </a:r>
            <a:endParaRPr sz="1200" dirty="0"/>
          </a:p>
        </p:txBody>
      </p:sp>
      <p:sp>
        <p:nvSpPr>
          <p:cNvPr id="378" name="Google Shape;378;p69"/>
          <p:cNvSpPr txBox="1"/>
          <p:nvPr/>
        </p:nvSpPr>
        <p:spPr>
          <a:xfrm>
            <a:off x="3440850" y="1472550"/>
            <a:ext cx="5254200" cy="3670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Bicycle-pedestrian priority area programming</a:t>
            </a:r>
            <a:br>
              <a:rPr lang="en" sz="1400" b="0" i="0" u="none" strike="noStrike" cap="none">
                <a:solidFill>
                  <a:srgbClr val="000000"/>
                </a:solidFill>
                <a:latin typeface="Arial"/>
                <a:ea typeface="Arial"/>
                <a:cs typeface="Arial"/>
                <a:sym typeface="Arial"/>
              </a:rPr>
            </a:br>
            <a:r>
              <a:rPr lang="en" sz="1400" b="0" i="0" u="none" strike="noStrike" cap="none">
                <a:solidFill>
                  <a:srgbClr val="000000"/>
                </a:solidFill>
                <a:latin typeface="Arial"/>
                <a:ea typeface="Arial"/>
                <a:cs typeface="Arial"/>
                <a:sym typeface="Arial"/>
              </a:rPr>
              <a:t>near stations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Bicycle master plan (Montgomery County-wide)</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Trails and pedestrian pathways are being restored in anticipation of connecting with PL and PL trails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Signage and effective/inclusive way-finding </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Community events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Artistic monument maps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000000"/>
                </a:solidFill>
                <a:latin typeface="Arial"/>
                <a:ea typeface="Arial"/>
                <a:cs typeface="Arial"/>
                <a:sym typeface="Arial"/>
              </a:rPr>
              <a:t>Community story maps</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AutoNum type="arabicPeriod"/>
            </a:pPr>
            <a:r>
              <a:rPr lang="en"/>
              <a:t>Safe Community Initiatives</a:t>
            </a:r>
            <a:r>
              <a:rPr lang="en" sz="1400" b="0" i="0" u="none" strike="noStrike" cap="none">
                <a:solidFill>
                  <a:srgbClr val="000000"/>
                </a:solidFill>
                <a:latin typeface="Arial"/>
                <a:ea typeface="Arial"/>
                <a:cs typeface="Arial"/>
                <a:sym typeface="Arial"/>
              </a:rPr>
              <a:t/>
            </a:r>
            <a:br>
              <a:rPr lang="en"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Respondents feel that much of their work in business development and housing also positively impacts vibrant communities in the corridor. Respondents feel they need to better connect with others in the corridor working on similar and parallel projects. </a:t>
            </a: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0"/>
          <p:cNvSpPr txBox="1">
            <a:spLocks noGrp="1"/>
          </p:cNvSpPr>
          <p:nvPr>
            <p:ph type="title"/>
          </p:nvPr>
        </p:nvSpPr>
        <p:spPr>
          <a:xfrm>
            <a:off x="311700" y="184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FTA TOD Planning Grant</a:t>
            </a:r>
            <a:endParaRPr b="1"/>
          </a:p>
        </p:txBody>
      </p:sp>
      <p:sp>
        <p:nvSpPr>
          <p:cNvPr id="384" name="Google Shape;384;p70"/>
          <p:cNvSpPr txBox="1">
            <a:spLocks noGrp="1"/>
          </p:cNvSpPr>
          <p:nvPr>
            <p:ph type="body" idx="1"/>
          </p:nvPr>
        </p:nvSpPr>
        <p:spPr>
          <a:xfrm>
            <a:off x="311700" y="1028275"/>
            <a:ext cx="44712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t>$2 Million from FTA to MTA</a:t>
            </a:r>
            <a:endParaRPr/>
          </a:p>
          <a:p>
            <a:pPr marL="457200" lvl="0" indent="-342900" algn="l" rtl="0">
              <a:lnSpc>
                <a:spcPct val="115000"/>
              </a:lnSpc>
              <a:spcBef>
                <a:spcPts val="0"/>
              </a:spcBef>
              <a:spcAft>
                <a:spcPts val="0"/>
              </a:spcAft>
              <a:buSzPts val="1800"/>
              <a:buChar char="●"/>
            </a:pPr>
            <a:r>
              <a:rPr lang="en"/>
              <a:t>Grant supports CDA implementation</a:t>
            </a:r>
            <a:endParaRPr/>
          </a:p>
          <a:p>
            <a:pPr marL="457200" lvl="0" indent="-342900" algn="l" rtl="0">
              <a:lnSpc>
                <a:spcPct val="115000"/>
              </a:lnSpc>
              <a:spcBef>
                <a:spcPts val="0"/>
              </a:spcBef>
              <a:spcAft>
                <a:spcPts val="0"/>
              </a:spcAft>
              <a:buSzPts val="1800"/>
              <a:buChar char="●"/>
            </a:pPr>
            <a:r>
              <a:rPr lang="en"/>
              <a:t>Four main work areas</a:t>
            </a:r>
            <a:endParaRPr/>
          </a:p>
          <a:p>
            <a:pPr marL="914400" lvl="1" indent="-317500" algn="l" rtl="0">
              <a:lnSpc>
                <a:spcPct val="115000"/>
              </a:lnSpc>
              <a:spcBef>
                <a:spcPts val="0"/>
              </a:spcBef>
              <a:spcAft>
                <a:spcPts val="0"/>
              </a:spcAft>
              <a:buSzPts val="1400"/>
              <a:buChar char="○"/>
            </a:pPr>
            <a:r>
              <a:rPr lang="en"/>
              <a:t>PLCC support</a:t>
            </a:r>
            <a:endParaRPr/>
          </a:p>
          <a:p>
            <a:pPr marL="914400" lvl="1" indent="-317500" algn="l" rtl="0">
              <a:lnSpc>
                <a:spcPct val="115000"/>
              </a:lnSpc>
              <a:spcBef>
                <a:spcPts val="0"/>
              </a:spcBef>
              <a:spcAft>
                <a:spcPts val="0"/>
              </a:spcAft>
              <a:buSzPts val="1400"/>
              <a:buChar char="○"/>
            </a:pPr>
            <a:r>
              <a:rPr lang="en"/>
              <a:t>Multi-mobility plan and web tools</a:t>
            </a:r>
            <a:endParaRPr/>
          </a:p>
          <a:p>
            <a:pPr marL="914400" lvl="1" indent="-317500" algn="l" rtl="0">
              <a:lnSpc>
                <a:spcPct val="115000"/>
              </a:lnSpc>
              <a:spcBef>
                <a:spcPts val="0"/>
              </a:spcBef>
              <a:spcAft>
                <a:spcPts val="0"/>
              </a:spcAft>
              <a:buSzPts val="1400"/>
              <a:buChar char="○"/>
            </a:pPr>
            <a:r>
              <a:rPr lang="en"/>
              <a:t>Corridor-wide economic development plan</a:t>
            </a:r>
            <a:endParaRPr/>
          </a:p>
          <a:p>
            <a:pPr marL="914400" lvl="1" indent="-317500" algn="l" rtl="0">
              <a:lnSpc>
                <a:spcPct val="115000"/>
              </a:lnSpc>
              <a:spcBef>
                <a:spcPts val="0"/>
              </a:spcBef>
              <a:spcAft>
                <a:spcPts val="0"/>
              </a:spcAft>
              <a:buSzPts val="1400"/>
              <a:buChar char="○"/>
            </a:pPr>
            <a:r>
              <a:rPr lang="en"/>
              <a:t>Small business needs assessment and support strategy</a:t>
            </a:r>
            <a:endParaRPr/>
          </a:p>
          <a:p>
            <a:pPr marL="914400" lvl="1" indent="-317500" algn="l" rtl="0">
              <a:lnSpc>
                <a:spcPct val="115000"/>
              </a:lnSpc>
              <a:spcBef>
                <a:spcPts val="0"/>
              </a:spcBef>
              <a:spcAft>
                <a:spcPts val="0"/>
              </a:spcAft>
              <a:buSzPts val="1400"/>
              <a:buChar char="○"/>
            </a:pPr>
            <a:r>
              <a:rPr lang="en"/>
              <a:t>TOD Finance plan</a:t>
            </a:r>
            <a:endParaRPr/>
          </a:p>
          <a:p>
            <a:pPr marL="457200" lvl="0" indent="-342900" algn="l" rtl="0">
              <a:lnSpc>
                <a:spcPct val="115000"/>
              </a:lnSpc>
              <a:spcBef>
                <a:spcPts val="0"/>
              </a:spcBef>
              <a:spcAft>
                <a:spcPts val="0"/>
              </a:spcAft>
              <a:buSzPts val="1800"/>
              <a:buChar char="●"/>
            </a:pPr>
            <a:r>
              <a:rPr lang="en"/>
              <a:t>Two-year work plan							</a:t>
            </a:r>
            <a:endParaRPr/>
          </a:p>
        </p:txBody>
      </p:sp>
      <p:pic>
        <p:nvPicPr>
          <p:cNvPr id="385" name="Google Shape;385;p70"/>
          <p:cNvPicPr preferRelativeResize="0"/>
          <p:nvPr/>
        </p:nvPicPr>
        <p:blipFill rotWithShape="1">
          <a:blip r:embed="rId4">
            <a:alphaModFix/>
          </a:blip>
          <a:srcRect/>
          <a:stretch/>
        </p:blipFill>
        <p:spPr>
          <a:xfrm>
            <a:off x="4782900" y="1741888"/>
            <a:ext cx="4267200" cy="2251934"/>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708" y="744575"/>
            <a:ext cx="8520600" cy="1302434"/>
          </a:xfrm>
        </p:spPr>
        <p:txBody>
          <a:bodyPr/>
          <a:lstStyle/>
          <a:p>
            <a:r>
              <a:rPr lang="en-US" dirty="0" smtClean="0"/>
              <a:t>Follow us on Social Media</a:t>
            </a:r>
            <a:endParaRPr lang="en-US" dirty="0"/>
          </a:p>
        </p:txBody>
      </p:sp>
      <p:sp>
        <p:nvSpPr>
          <p:cNvPr id="3" name="Subtitle 2"/>
          <p:cNvSpPr>
            <a:spLocks noGrp="1"/>
          </p:cNvSpPr>
          <p:nvPr>
            <p:ph type="subTitle" idx="1"/>
          </p:nvPr>
        </p:nvSpPr>
        <p:spPr>
          <a:xfrm>
            <a:off x="311700" y="2439266"/>
            <a:ext cx="8520600" cy="1509276"/>
          </a:xfrm>
        </p:spPr>
        <p:txBody>
          <a:bodyPr/>
          <a:lstStyle/>
          <a:p>
            <a:r>
              <a:rPr lang="en-US" sz="3200" dirty="0" smtClean="0"/>
              <a:t>#</a:t>
            </a:r>
            <a:r>
              <a:rPr lang="en-US" sz="3200" dirty="0" err="1" smtClean="0"/>
              <a:t>PurpleLine</a:t>
            </a:r>
            <a:endParaRPr lang="en-US" sz="3200" dirty="0" smtClean="0"/>
          </a:p>
          <a:p>
            <a:r>
              <a:rPr lang="en-US" sz="3200" dirty="0" smtClean="0"/>
              <a:t>#PLCC</a:t>
            </a:r>
          </a:p>
          <a:p>
            <a:r>
              <a:rPr lang="en-US" sz="3200" dirty="0" smtClean="0"/>
              <a:t>@</a:t>
            </a:r>
            <a:r>
              <a:rPr lang="en-US" sz="3200" dirty="0" err="1" smtClean="0"/>
              <a:t>PurpleLineCC</a:t>
            </a:r>
            <a:endParaRPr lang="en-US" sz="3200" dirty="0"/>
          </a:p>
        </p:txBody>
      </p:sp>
    </p:spTree>
    <p:custDataLst>
      <p:tags r:id="rId1"/>
    </p:custDataLst>
    <p:extLst>
      <p:ext uri="{BB962C8B-B14F-4D97-AF65-F5344CB8AC3E}">
        <p14:creationId xmlns:p14="http://schemas.microsoft.com/office/powerpoint/2010/main" val="5730605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1"/>
          <p:cNvSpPr txBox="1">
            <a:spLocks noGrp="1"/>
          </p:cNvSpPr>
          <p:nvPr>
            <p:ph type="title"/>
          </p:nvPr>
        </p:nvSpPr>
        <p:spPr>
          <a:xfrm>
            <a:off x="311700" y="1772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600" b="1"/>
              <a:t>Lunch Break</a:t>
            </a:r>
            <a:endParaRPr sz="3600" b="1"/>
          </a:p>
        </p:txBody>
      </p:sp>
      <p:sp>
        <p:nvSpPr>
          <p:cNvPr id="391" name="Google Shape;391;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endParaRPr lang="en" sz="3600" dirty="0" smtClean="0">
              <a:solidFill>
                <a:srgbClr val="000000"/>
              </a:solidFill>
            </a:endParaRPr>
          </a:p>
          <a:p>
            <a:pPr marL="0" lvl="0" indent="0" algn="ctr" rtl="0">
              <a:lnSpc>
                <a:spcPct val="115000"/>
              </a:lnSpc>
              <a:spcBef>
                <a:spcPts val="0"/>
              </a:spcBef>
              <a:spcAft>
                <a:spcPts val="1600"/>
              </a:spcAft>
              <a:buSzPts val="1800"/>
              <a:buNone/>
            </a:pPr>
            <a:r>
              <a:rPr lang="en" sz="3600" dirty="0" smtClean="0">
                <a:solidFill>
                  <a:srgbClr val="000000"/>
                </a:solidFill>
              </a:rPr>
              <a:t>Please </a:t>
            </a:r>
            <a:r>
              <a:rPr lang="en" sz="3600" dirty="0">
                <a:solidFill>
                  <a:srgbClr val="000000"/>
                </a:solidFill>
              </a:rPr>
              <a:t>grab your boxed lunch </a:t>
            </a:r>
            <a:r>
              <a:rPr lang="en" sz="3600" dirty="0" smtClean="0">
                <a:solidFill>
                  <a:srgbClr val="000000"/>
                </a:solidFill>
              </a:rPr>
              <a:t>and </a:t>
            </a:r>
          </a:p>
          <a:p>
            <a:pPr marL="0" lvl="0" indent="0" algn="ctr" rtl="0">
              <a:lnSpc>
                <a:spcPct val="115000"/>
              </a:lnSpc>
              <a:spcBef>
                <a:spcPts val="0"/>
              </a:spcBef>
              <a:spcAft>
                <a:spcPts val="1600"/>
              </a:spcAft>
              <a:buSzPts val="1800"/>
              <a:buNone/>
            </a:pPr>
            <a:r>
              <a:rPr lang="en" sz="3600" dirty="0" smtClean="0">
                <a:solidFill>
                  <a:srgbClr val="000000"/>
                </a:solidFill>
              </a:rPr>
              <a:t>return to your table</a:t>
            </a:r>
            <a:endParaRPr sz="3600" dirty="0">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72"/>
          <p:cNvSpPr txBox="1">
            <a:spLocks noGrp="1"/>
          </p:cNvSpPr>
          <p:nvPr>
            <p:ph type="title"/>
          </p:nvPr>
        </p:nvSpPr>
        <p:spPr>
          <a:xfrm>
            <a:off x="311700" y="1772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600" b="1"/>
              <a:t>County Executive Marc Elrich</a:t>
            </a:r>
            <a:endParaRPr sz="3600" b="1"/>
          </a:p>
        </p:txBody>
      </p:sp>
      <p:pic>
        <p:nvPicPr>
          <p:cNvPr id="397" name="Google Shape;397;p72"/>
          <p:cNvPicPr preferRelativeResize="0"/>
          <p:nvPr/>
        </p:nvPicPr>
        <p:blipFill rotWithShape="1">
          <a:blip r:embed="rId4">
            <a:alphaModFix/>
          </a:blip>
          <a:srcRect/>
          <a:stretch/>
        </p:blipFill>
        <p:spPr>
          <a:xfrm>
            <a:off x="2989488" y="1339874"/>
            <a:ext cx="3165025" cy="3165025"/>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73"/>
          <p:cNvSpPr txBox="1">
            <a:spLocks noGrp="1"/>
          </p:cNvSpPr>
          <p:nvPr>
            <p:ph type="title"/>
          </p:nvPr>
        </p:nvSpPr>
        <p:spPr>
          <a:xfrm>
            <a:off x="311700" y="477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400" b="1" dirty="0" smtClean="0"/>
              <a:t>Floyd Holt, </a:t>
            </a:r>
            <a:r>
              <a:rPr lang="en" sz="2400" b="1" dirty="0"/>
              <a:t>Deputy Chief Administrative </a:t>
            </a:r>
            <a:r>
              <a:rPr lang="en" sz="2400" b="1" dirty="0" smtClean="0"/>
              <a:t>Officer </a:t>
            </a:r>
            <a:br>
              <a:rPr lang="en" sz="2400" b="1" dirty="0" smtClean="0"/>
            </a:br>
            <a:r>
              <a:rPr lang="en" sz="2400" b="1" dirty="0" smtClean="0"/>
              <a:t>Prince </a:t>
            </a:r>
            <a:r>
              <a:rPr lang="en" sz="2400" b="1" dirty="0"/>
              <a:t>George’s County </a:t>
            </a:r>
            <a:endParaRPr sz="2400" b="1" dirty="0"/>
          </a:p>
        </p:txBody>
      </p:sp>
      <p:pic>
        <p:nvPicPr>
          <p:cNvPr id="403" name="Google Shape;403;p73"/>
          <p:cNvPicPr preferRelativeResize="0"/>
          <p:nvPr/>
        </p:nvPicPr>
        <p:blipFill rotWithShape="1">
          <a:blip r:embed="rId4">
            <a:alphaModFix/>
          </a:blip>
          <a:srcRect/>
          <a:stretch/>
        </p:blipFill>
        <p:spPr>
          <a:xfrm>
            <a:off x="3482562" y="1416400"/>
            <a:ext cx="2178876" cy="2933401"/>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68378"/>
            <a:ext cx="8520600" cy="572700"/>
          </a:xfrm>
        </p:spPr>
        <p:txBody>
          <a:bodyPr/>
          <a:lstStyle/>
          <a:p>
            <a:pPr algn="ctr"/>
            <a:r>
              <a:rPr lang="en-US" b="1" dirty="0" smtClean="0">
                <a:solidFill>
                  <a:schemeClr val="bg1"/>
                </a:solidFill>
              </a:rPr>
              <a:t>Opportunities</a:t>
            </a:r>
            <a:endParaRPr lang="en-US" b="1" dirty="0">
              <a:solidFill>
                <a:schemeClr val="bg1"/>
              </a:solidFill>
            </a:endParaRPr>
          </a:p>
        </p:txBody>
      </p:sp>
      <p:sp>
        <p:nvSpPr>
          <p:cNvPr id="3" name="Content Placeholder 2"/>
          <p:cNvSpPr>
            <a:spLocks noGrp="1"/>
          </p:cNvSpPr>
          <p:nvPr>
            <p:ph idx="1"/>
          </p:nvPr>
        </p:nvSpPr>
        <p:spPr>
          <a:xfrm>
            <a:off x="311700" y="944655"/>
            <a:ext cx="8520600" cy="3416400"/>
          </a:xfrm>
        </p:spPr>
        <p:txBody>
          <a:bodyPr>
            <a:normAutofit fontScale="92500" lnSpcReduction="20000"/>
          </a:bodyPr>
          <a:lstStyle/>
          <a:p>
            <a:r>
              <a:rPr lang="en-US" dirty="0" smtClean="0">
                <a:solidFill>
                  <a:schemeClr val="tx1"/>
                </a:solidFill>
              </a:rPr>
              <a:t>Workforce</a:t>
            </a:r>
          </a:p>
          <a:p>
            <a:pPr lvl="1"/>
            <a:r>
              <a:rPr lang="en-US" dirty="0" smtClean="0">
                <a:solidFill>
                  <a:schemeClr val="tx1"/>
                </a:solidFill>
              </a:rPr>
              <a:t>Purple Line will increase access to </a:t>
            </a:r>
            <a:r>
              <a:rPr lang="en-US" b="1" dirty="0" smtClean="0">
                <a:solidFill>
                  <a:schemeClr val="tx1"/>
                </a:solidFill>
              </a:rPr>
              <a:t>living</a:t>
            </a:r>
            <a:r>
              <a:rPr lang="en-US" dirty="0" smtClean="0">
                <a:solidFill>
                  <a:schemeClr val="tx1"/>
                </a:solidFill>
              </a:rPr>
              <a:t> </a:t>
            </a:r>
            <a:r>
              <a:rPr lang="en-US" b="1" dirty="0" smtClean="0">
                <a:solidFill>
                  <a:schemeClr val="tx1"/>
                </a:solidFill>
              </a:rPr>
              <a:t>wage</a:t>
            </a:r>
            <a:r>
              <a:rPr lang="en-US" dirty="0" smtClean="0">
                <a:solidFill>
                  <a:schemeClr val="tx1"/>
                </a:solidFill>
              </a:rPr>
              <a:t> </a:t>
            </a:r>
            <a:r>
              <a:rPr lang="en-US" b="1" dirty="0" smtClean="0">
                <a:solidFill>
                  <a:schemeClr val="tx1"/>
                </a:solidFill>
              </a:rPr>
              <a:t>jobs</a:t>
            </a:r>
          </a:p>
          <a:p>
            <a:pPr lvl="1"/>
            <a:r>
              <a:rPr lang="en-US" dirty="0" smtClean="0">
                <a:solidFill>
                  <a:schemeClr val="tx1"/>
                </a:solidFill>
              </a:rPr>
              <a:t>Education and training are critical</a:t>
            </a:r>
          </a:p>
          <a:p>
            <a:r>
              <a:rPr lang="en-US" dirty="0" smtClean="0">
                <a:solidFill>
                  <a:schemeClr val="tx1"/>
                </a:solidFill>
              </a:rPr>
              <a:t>Small business</a:t>
            </a:r>
          </a:p>
          <a:p>
            <a:pPr lvl="1"/>
            <a:r>
              <a:rPr lang="en-US" dirty="0" smtClean="0">
                <a:solidFill>
                  <a:schemeClr val="tx1"/>
                </a:solidFill>
              </a:rPr>
              <a:t>Position businesses for post construction </a:t>
            </a:r>
            <a:r>
              <a:rPr lang="en-US" b="1" dirty="0" smtClean="0">
                <a:solidFill>
                  <a:schemeClr val="tx1"/>
                </a:solidFill>
              </a:rPr>
              <a:t>success</a:t>
            </a:r>
            <a:r>
              <a:rPr lang="en-US" dirty="0" smtClean="0">
                <a:solidFill>
                  <a:schemeClr val="tx1"/>
                </a:solidFill>
              </a:rPr>
              <a:t>; leadership on engagement; commercial tenant protection</a:t>
            </a:r>
          </a:p>
          <a:p>
            <a:r>
              <a:rPr lang="en-US" dirty="0" smtClean="0">
                <a:solidFill>
                  <a:schemeClr val="tx1"/>
                </a:solidFill>
              </a:rPr>
              <a:t>Housing</a:t>
            </a:r>
          </a:p>
          <a:p>
            <a:pPr lvl="1"/>
            <a:r>
              <a:rPr lang="en-US" dirty="0" smtClean="0">
                <a:solidFill>
                  <a:schemeClr val="tx1"/>
                </a:solidFill>
              </a:rPr>
              <a:t>Public land; inclusionary zoning; aging in place; opportunity zones; equity and grants</a:t>
            </a:r>
          </a:p>
          <a:p>
            <a:r>
              <a:rPr lang="en-US" dirty="0" smtClean="0">
                <a:solidFill>
                  <a:schemeClr val="tx1"/>
                </a:solidFill>
              </a:rPr>
              <a:t>Community</a:t>
            </a:r>
          </a:p>
          <a:p>
            <a:pPr lvl="1"/>
            <a:r>
              <a:rPr lang="en-US" sz="1500" b="1" dirty="0" smtClean="0">
                <a:solidFill>
                  <a:schemeClr val="tx1"/>
                </a:solidFill>
              </a:rPr>
              <a:t>Access</a:t>
            </a:r>
            <a:r>
              <a:rPr lang="en-US" sz="1500" dirty="0" smtClean="0">
                <a:solidFill>
                  <a:schemeClr val="tx1"/>
                </a:solidFill>
              </a:rPr>
              <a:t> to stations; signage; wayfinding; walkable communities; density</a:t>
            </a:r>
          </a:p>
          <a:p>
            <a:endParaRPr lang="en-US" dirty="0" smtClean="0">
              <a:solidFill>
                <a:schemeClr val="tx1"/>
              </a:solidFill>
            </a:endParaRPr>
          </a:p>
        </p:txBody>
      </p:sp>
    </p:spTree>
    <p:custDataLst>
      <p:tags r:id="rId1"/>
    </p:custDataLst>
    <p:extLst>
      <p:ext uri="{BB962C8B-B14F-4D97-AF65-F5344CB8AC3E}">
        <p14:creationId xmlns:p14="http://schemas.microsoft.com/office/powerpoint/2010/main" val="6186813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82679"/>
            <a:ext cx="8520600" cy="572700"/>
          </a:xfrm>
        </p:spPr>
        <p:txBody>
          <a:bodyPr/>
          <a:lstStyle/>
          <a:p>
            <a:pPr algn="ctr"/>
            <a:r>
              <a:rPr lang="en-US" b="1" dirty="0" smtClean="0">
                <a:solidFill>
                  <a:schemeClr val="bg1"/>
                </a:solidFill>
              </a:rPr>
              <a:t>Challenges</a:t>
            </a:r>
            <a:endParaRPr lang="en-US" b="1" dirty="0">
              <a:solidFill>
                <a:schemeClr val="bg1"/>
              </a:solidFill>
            </a:endParaRPr>
          </a:p>
        </p:txBody>
      </p:sp>
      <p:sp>
        <p:nvSpPr>
          <p:cNvPr id="3" name="Content Placeholder 2"/>
          <p:cNvSpPr>
            <a:spLocks noGrp="1"/>
          </p:cNvSpPr>
          <p:nvPr>
            <p:ph idx="1"/>
          </p:nvPr>
        </p:nvSpPr>
        <p:spPr>
          <a:xfrm>
            <a:off x="311700" y="986219"/>
            <a:ext cx="8520600" cy="3416400"/>
          </a:xfrm>
        </p:spPr>
        <p:txBody>
          <a:bodyPr/>
          <a:lstStyle/>
          <a:p>
            <a:r>
              <a:rPr lang="en-US" dirty="0" smtClean="0">
                <a:solidFill>
                  <a:schemeClr val="tx1"/>
                </a:solidFill>
              </a:rPr>
              <a:t>Workforce</a:t>
            </a:r>
          </a:p>
          <a:p>
            <a:pPr lvl="1"/>
            <a:r>
              <a:rPr lang="en-US" dirty="0" smtClean="0">
                <a:solidFill>
                  <a:schemeClr val="tx1"/>
                </a:solidFill>
              </a:rPr>
              <a:t>Identifying qualified workers, hiring local workers</a:t>
            </a:r>
          </a:p>
          <a:p>
            <a:r>
              <a:rPr lang="en-US" dirty="0" smtClean="0">
                <a:solidFill>
                  <a:schemeClr val="tx1"/>
                </a:solidFill>
              </a:rPr>
              <a:t>Small Business</a:t>
            </a:r>
          </a:p>
          <a:p>
            <a:pPr lvl="1"/>
            <a:r>
              <a:rPr lang="en-US" dirty="0" smtClean="0">
                <a:solidFill>
                  <a:schemeClr val="tx1"/>
                </a:solidFill>
              </a:rPr>
              <a:t>Preservation; access; parking</a:t>
            </a:r>
          </a:p>
          <a:p>
            <a:r>
              <a:rPr lang="en-US" dirty="0" smtClean="0">
                <a:solidFill>
                  <a:schemeClr val="tx1"/>
                </a:solidFill>
              </a:rPr>
              <a:t>Housing</a:t>
            </a:r>
          </a:p>
          <a:p>
            <a:pPr lvl="1"/>
            <a:r>
              <a:rPr lang="en-US" dirty="0" smtClean="0">
                <a:solidFill>
                  <a:schemeClr val="tx1"/>
                </a:solidFill>
              </a:rPr>
              <a:t>Affordability; preservation; balance of growth and preservation; rising prices; </a:t>
            </a:r>
          </a:p>
          <a:p>
            <a:r>
              <a:rPr lang="en-US" dirty="0" smtClean="0">
                <a:solidFill>
                  <a:schemeClr val="tx1"/>
                </a:solidFill>
              </a:rPr>
              <a:t>Community</a:t>
            </a:r>
          </a:p>
          <a:p>
            <a:pPr lvl="1"/>
            <a:r>
              <a:rPr lang="en-US" dirty="0" smtClean="0">
                <a:solidFill>
                  <a:schemeClr val="tx1"/>
                </a:solidFill>
              </a:rPr>
              <a:t>Disruption; health impacts; newcomers and long time resident conflict; maintaining diversity</a:t>
            </a:r>
            <a:endParaRPr lang="en-US" dirty="0">
              <a:solidFill>
                <a:schemeClr val="tx1"/>
              </a:solidFill>
            </a:endParaRPr>
          </a:p>
        </p:txBody>
      </p:sp>
    </p:spTree>
    <p:custDataLst>
      <p:tags r:id="rId1"/>
    </p:custDataLst>
    <p:extLst>
      <p:ext uri="{BB962C8B-B14F-4D97-AF65-F5344CB8AC3E}">
        <p14:creationId xmlns:p14="http://schemas.microsoft.com/office/powerpoint/2010/main" val="444161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51506"/>
            <a:ext cx="8520600" cy="572700"/>
          </a:xfrm>
        </p:spPr>
        <p:txBody>
          <a:bodyPr/>
          <a:lstStyle/>
          <a:p>
            <a:pPr algn="ctr"/>
            <a:r>
              <a:rPr lang="en-US" b="1" dirty="0" smtClean="0">
                <a:solidFill>
                  <a:schemeClr val="bg1"/>
                </a:solidFill>
              </a:rPr>
              <a:t>Good Takeaways</a:t>
            </a:r>
            <a:endParaRPr lang="en-US" b="1" dirty="0">
              <a:solidFill>
                <a:schemeClr val="bg1"/>
              </a:solidFill>
            </a:endParaRPr>
          </a:p>
        </p:txBody>
      </p:sp>
      <p:sp>
        <p:nvSpPr>
          <p:cNvPr id="3" name="Content Placeholder 2"/>
          <p:cNvSpPr>
            <a:spLocks noGrp="1"/>
          </p:cNvSpPr>
          <p:nvPr>
            <p:ph idx="1"/>
          </p:nvPr>
        </p:nvSpPr>
        <p:spPr/>
        <p:txBody>
          <a:bodyPr/>
          <a:lstStyle/>
          <a:p>
            <a:pPr marL="640080">
              <a:spcBef>
                <a:spcPts val="1200"/>
              </a:spcBef>
            </a:pPr>
            <a:r>
              <a:rPr lang="en-US" sz="2000" dirty="0" smtClean="0">
                <a:solidFill>
                  <a:schemeClr val="tx1"/>
                </a:solidFill>
              </a:rPr>
              <a:t>How do we keep the lines of communication open, in terms of work that stakeholder organizations are already doing?</a:t>
            </a:r>
          </a:p>
          <a:p>
            <a:pPr marL="640080">
              <a:spcBef>
                <a:spcPts val="1200"/>
              </a:spcBef>
            </a:pPr>
            <a:r>
              <a:rPr lang="en-US" sz="2000" dirty="0" smtClean="0">
                <a:solidFill>
                  <a:schemeClr val="tx1"/>
                </a:solidFill>
              </a:rPr>
              <a:t>Disconnect between high level conversations (like those in this room) and local knowledge about the Purple Line</a:t>
            </a:r>
          </a:p>
          <a:p>
            <a:pPr marL="640080">
              <a:spcBef>
                <a:spcPts val="1200"/>
              </a:spcBef>
            </a:pPr>
            <a:r>
              <a:rPr lang="en-US" sz="2000" dirty="0" smtClean="0">
                <a:solidFill>
                  <a:schemeClr val="tx1"/>
                </a:solidFill>
              </a:rPr>
              <a:t>Purple Line is a path to living wage careers</a:t>
            </a:r>
          </a:p>
          <a:p>
            <a:pPr marL="640080">
              <a:spcBef>
                <a:spcPts val="1200"/>
              </a:spcBef>
            </a:pPr>
            <a:r>
              <a:rPr lang="en-US" sz="2000" dirty="0" smtClean="0">
                <a:solidFill>
                  <a:schemeClr val="tx1"/>
                </a:solidFill>
              </a:rPr>
              <a:t>Positioning businesses for post construction success</a:t>
            </a:r>
          </a:p>
          <a:p>
            <a:endParaRPr lang="en-US" dirty="0"/>
          </a:p>
        </p:txBody>
      </p:sp>
    </p:spTree>
    <p:custDataLst>
      <p:tags r:id="rId1"/>
    </p:custDataLst>
    <p:extLst>
      <p:ext uri="{BB962C8B-B14F-4D97-AF65-F5344CB8AC3E}">
        <p14:creationId xmlns:p14="http://schemas.microsoft.com/office/powerpoint/2010/main" val="8677593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656523"/>
            <a:ext cx="8520600" cy="1336128"/>
          </a:xfrm>
        </p:spPr>
        <p:txBody>
          <a:bodyPr/>
          <a:lstStyle/>
          <a:p>
            <a:r>
              <a:rPr lang="en-US" sz="4000" dirty="0"/>
              <a:t>Test of Your Knowledge </a:t>
            </a:r>
            <a:r>
              <a:rPr lang="en-US" sz="4000" dirty="0" smtClean="0"/>
              <a:t/>
            </a:r>
            <a:br>
              <a:rPr lang="en-US" sz="4000" dirty="0" smtClean="0"/>
            </a:br>
            <a:r>
              <a:rPr lang="en-US" sz="4000" dirty="0" smtClean="0"/>
              <a:t>of </a:t>
            </a:r>
            <a:r>
              <a:rPr lang="en-US" sz="4000" dirty="0"/>
              <a:t>the Purple Line </a:t>
            </a:r>
          </a:p>
        </p:txBody>
      </p:sp>
    </p:spTree>
    <p:custDataLst>
      <p:tags r:id="rId1"/>
    </p:custDataLst>
    <p:extLst>
      <p:ext uri="{BB962C8B-B14F-4D97-AF65-F5344CB8AC3E}">
        <p14:creationId xmlns:p14="http://schemas.microsoft.com/office/powerpoint/2010/main" val="14042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520600" cy="572700"/>
          </a:xfrm>
        </p:spPr>
        <p:txBody>
          <a:bodyPr/>
          <a:lstStyle/>
          <a:p>
            <a:r>
              <a:rPr lang="en-US" b="1" dirty="0" smtClean="0"/>
              <a:t>Please select a Team!</a:t>
            </a:r>
            <a:endParaRPr lang="en-US" b="1" dirty="0"/>
          </a:p>
        </p:txBody>
      </p:sp>
      <p:sp>
        <p:nvSpPr>
          <p:cNvPr id="3" name="TPAnswers"/>
          <p:cNvSpPr>
            <a:spLocks noGrp="1"/>
          </p:cNvSpPr>
          <p:nvPr>
            <p:ph type="body" idx="1"/>
            <p:custDataLst>
              <p:tags r:id="rId2"/>
            </p:custDataLst>
          </p:nvPr>
        </p:nvSpPr>
        <p:spPr>
          <a:xfrm>
            <a:off x="301336" y="1600200"/>
            <a:ext cx="4655128" cy="3416400"/>
          </a:xfrm>
        </p:spPr>
        <p:txBody>
          <a:bodyPr>
            <a:noAutofit/>
          </a:bodyPr>
          <a:lstStyle/>
          <a:p>
            <a:pPr>
              <a:lnSpc>
                <a:spcPct val="100000"/>
              </a:lnSpc>
              <a:spcBef>
                <a:spcPct val="20000"/>
              </a:spcBef>
              <a:buFont typeface="Arial"/>
              <a:buAutoNum type="arabicPeriod"/>
            </a:pPr>
            <a:r>
              <a:rPr lang="en-US" sz="2800" dirty="0" smtClean="0"/>
              <a:t>Team 1 – Left Side</a:t>
            </a:r>
          </a:p>
          <a:p>
            <a:pPr>
              <a:lnSpc>
                <a:spcPct val="100000"/>
              </a:lnSpc>
              <a:spcBef>
                <a:spcPct val="20000"/>
              </a:spcBef>
              <a:buFont typeface="Arial"/>
              <a:buAutoNum type="arabicPeriod"/>
            </a:pPr>
            <a:r>
              <a:rPr lang="en-US" sz="2800" dirty="0" smtClean="0"/>
              <a:t>Team 2 – Right Side</a:t>
            </a:r>
          </a:p>
        </p:txBody>
      </p:sp>
    </p:spTree>
    <p:custDataLst>
      <p:tags r:id="rId1"/>
    </p:custDataLst>
    <p:extLst>
      <p:ext uri="{BB962C8B-B14F-4D97-AF65-F5344CB8AC3E}">
        <p14:creationId xmlns:p14="http://schemas.microsoft.com/office/powerpoint/2010/main" val="416088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20524" y="-96897"/>
            <a:ext cx="8520600" cy="974035"/>
          </a:xfrm>
        </p:spPr>
        <p:txBody>
          <a:bodyPr/>
          <a:lstStyle/>
          <a:p>
            <a:pPr algn="ctr"/>
            <a:r>
              <a:rPr lang="en-US" b="1" dirty="0"/>
              <a:t>How many residents live </a:t>
            </a:r>
            <a:r>
              <a:rPr lang="en-US" b="1" dirty="0" smtClean="0"/>
              <a:t>along</a:t>
            </a:r>
            <a:br>
              <a:rPr lang="en-US" b="1" dirty="0" smtClean="0"/>
            </a:br>
            <a:r>
              <a:rPr lang="en-US" b="1" dirty="0" smtClean="0"/>
              <a:t>the Purple </a:t>
            </a:r>
            <a:r>
              <a:rPr lang="en-US" b="1" dirty="0"/>
              <a:t>Line Corridor?</a:t>
            </a:r>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2174616530"/>
              </p:ext>
            </p:extLst>
          </p:nvPr>
        </p:nvGraphicFramePr>
        <p:xfrm>
          <a:off x="127000" y="1572326"/>
          <a:ext cx="9144000" cy="2609850"/>
        </p:xfrm>
        <a:graphic>
          <a:graphicData uri="http://schemas.openxmlformats.org/presentationml/2006/ole">
            <mc:AlternateContent xmlns:mc="http://schemas.openxmlformats.org/markup-compatibility/2006">
              <mc:Choice xmlns:v="urn:schemas-microsoft-com:vml" Requires="v">
                <p:oleObj spid="_x0000_s12310" name="Chart" r:id="rId7" imgW="9143977" imgH="2609718" progId="MSGraph.Chart.8">
                  <p:embed followColorScheme="full"/>
                </p:oleObj>
              </mc:Choice>
              <mc:Fallback>
                <p:oleObj name="Chart" r:id="rId7" imgW="9143977" imgH="2609718" progId="MSGraph.Chart.8">
                  <p:embed followColorScheme="full"/>
                  <p:pic>
                    <p:nvPicPr>
                      <p:cNvPr id="0" name=""/>
                      <p:cNvPicPr/>
                      <p:nvPr/>
                    </p:nvPicPr>
                    <p:blipFill>
                      <a:blip r:embed="rId8"/>
                      <a:stretch>
                        <a:fillRect/>
                      </a:stretch>
                    </p:blipFill>
                    <p:spPr>
                      <a:xfrm>
                        <a:off x="127000" y="1572326"/>
                        <a:ext cx="9144000" cy="260985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397000" y="1600200"/>
            <a:ext cx="8229600" cy="4525963"/>
          </a:xfrm>
        </p:spPr>
        <p:txBody>
          <a:bodyPr tIns="45720" bIns="45720">
            <a:noAutofit/>
          </a:bodyPr>
          <a:lstStyle/>
          <a:p>
            <a:pPr marL="628650" indent="-514350">
              <a:lnSpc>
                <a:spcPct val="100000"/>
              </a:lnSpc>
              <a:spcBef>
                <a:spcPct val="20000"/>
              </a:spcBef>
              <a:buFont typeface="+mj-lt"/>
              <a:buAutoNum type="arabicPeriod"/>
            </a:pPr>
            <a:r>
              <a:rPr lang="en-US" sz="3200" dirty="0"/>
              <a:t>107,000</a:t>
            </a:r>
          </a:p>
          <a:p>
            <a:pPr marL="628650" indent="-514350">
              <a:lnSpc>
                <a:spcPct val="100000"/>
              </a:lnSpc>
              <a:spcBef>
                <a:spcPct val="20000"/>
              </a:spcBef>
              <a:buFont typeface="+mj-lt"/>
              <a:buAutoNum type="arabicPeriod"/>
            </a:pPr>
            <a:r>
              <a:rPr lang="en-US" sz="3200" dirty="0"/>
              <a:t>134,000</a:t>
            </a:r>
          </a:p>
          <a:p>
            <a:pPr marL="628650" indent="-514350">
              <a:lnSpc>
                <a:spcPct val="100000"/>
              </a:lnSpc>
              <a:spcBef>
                <a:spcPct val="20000"/>
              </a:spcBef>
              <a:buFont typeface="+mj-lt"/>
              <a:buAutoNum type="arabicPeriod"/>
            </a:pPr>
            <a:r>
              <a:rPr lang="en-US" sz="3200" dirty="0"/>
              <a:t>159,000</a:t>
            </a:r>
          </a:p>
          <a:p>
            <a:pPr marL="628650" indent="-514350">
              <a:lnSpc>
                <a:spcPct val="100000"/>
              </a:lnSpc>
              <a:spcBef>
                <a:spcPct val="20000"/>
              </a:spcBef>
              <a:buFont typeface="+mj-lt"/>
              <a:buAutoNum type="arabicPeriod"/>
            </a:pPr>
            <a:r>
              <a:rPr lang="en-US" sz="3200" dirty="0" smtClean="0"/>
              <a:t>176,000</a:t>
            </a:r>
            <a:endParaRPr lang="en-US" sz="3200" dirty="0"/>
          </a:p>
        </p:txBody>
      </p:sp>
      <p:sp>
        <p:nvSpPr>
          <p:cNvPr id="6" name="CorShape1"/>
          <p:cNvSpPr/>
          <p:nvPr>
            <p:custDataLst>
              <p:tags r:id="rId5"/>
            </p:custDataLst>
          </p:nvPr>
        </p:nvSpPr>
        <p:spPr>
          <a:xfrm>
            <a:off x="1112520" y="2934885"/>
            <a:ext cx="355600" cy="355600"/>
          </a:xfrm>
          <a:prstGeom prst="star5">
            <a:avLst/>
          </a:prstGeom>
          <a:gradFill flip="none" rotWithShape="1">
            <a:gsLst>
              <a:gs pos="0">
                <a:srgbClr val="FFFF00"/>
              </a:gs>
              <a:gs pos="100000">
                <a:srgbClr val="FFFFFF"/>
              </a:gs>
            </a:gsLst>
            <a:path path="rect">
              <a:fillToRect l="50000" t="50000" r="50000" b="50000"/>
            </a:path>
            <a:tileRect/>
          </a:gradFill>
          <a:ln w="25400" cap="flat" cmpd="sng" algn="ctr">
            <a:noFill/>
            <a:prstDash val="solid"/>
          </a:ln>
          <a:effectLst>
            <a:prstShdw prst="shdw14" dist="35921" dir="2700000">
              <a:scrgbClr r="0" g="0" b="0">
                <a:alpha val="50000"/>
              </a:scrgbClr>
            </a:prst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ustDataLst>
      <p:tags r:id="rId2"/>
    </p:custDataLst>
    <p:extLst>
      <p:ext uri="{BB962C8B-B14F-4D97-AF65-F5344CB8AC3E}">
        <p14:creationId xmlns:p14="http://schemas.microsoft.com/office/powerpoint/2010/main" val="36304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 y="-159027"/>
            <a:ext cx="8437417" cy="1137971"/>
          </a:xfrm>
        </p:spPr>
        <p:txBody>
          <a:bodyPr/>
          <a:lstStyle/>
          <a:p>
            <a:pPr algn="ctr"/>
            <a:r>
              <a:rPr lang="en-US" sz="2300" b="1" dirty="0"/>
              <a:t>In 2000, Hispanics made up about 24% of the </a:t>
            </a:r>
            <a:r>
              <a:rPr lang="en-US" sz="2300" b="1" dirty="0" smtClean="0"/>
              <a:t/>
            </a:r>
            <a:br>
              <a:rPr lang="en-US" sz="2300" b="1" dirty="0" smtClean="0"/>
            </a:br>
            <a:r>
              <a:rPr lang="en-US" sz="2300" b="1" dirty="0" smtClean="0"/>
              <a:t>population in </a:t>
            </a:r>
            <a:r>
              <a:rPr lang="en-US" sz="2300" b="1" dirty="0"/>
              <a:t>the </a:t>
            </a:r>
            <a:r>
              <a:rPr lang="en-US" sz="2300" b="1" dirty="0" smtClean="0"/>
              <a:t>corridor. </a:t>
            </a:r>
            <a:r>
              <a:rPr lang="en-US" sz="2300" b="1" dirty="0"/>
              <a:t>What is the percentage </a:t>
            </a:r>
            <a:r>
              <a:rPr lang="en-US" sz="2300" b="1" dirty="0" smtClean="0"/>
              <a:t/>
            </a:r>
            <a:br>
              <a:rPr lang="en-US" sz="2300" b="1" dirty="0" smtClean="0"/>
            </a:br>
            <a:r>
              <a:rPr lang="en-US" sz="2300" b="1" dirty="0" smtClean="0"/>
              <a:t>of Hispanics in </a:t>
            </a:r>
            <a:r>
              <a:rPr lang="en-US" sz="2300" b="1" dirty="0"/>
              <a:t>the corridor as of 2015? </a:t>
            </a:r>
          </a:p>
        </p:txBody>
      </p:sp>
      <p:graphicFrame>
        <p:nvGraphicFramePr>
          <p:cNvPr id="6" name="TPChart"/>
          <p:cNvGraphicFramePr>
            <a:graphicFrameLocks/>
          </p:cNvGraphicFramePr>
          <p:nvPr>
            <p:custDataLst>
              <p:tags r:id="rId3"/>
            </p:custDataLst>
            <p:extLst>
              <p:ext uri="{D42A27DB-BD31-4B8C-83A1-F6EECF244321}">
                <p14:modId xmlns:p14="http://schemas.microsoft.com/office/powerpoint/2010/main" val="1860538816"/>
              </p:ext>
            </p:extLst>
          </p:nvPr>
        </p:nvGraphicFramePr>
        <p:xfrm>
          <a:off x="127000" y="1465263"/>
          <a:ext cx="9144000" cy="2600325"/>
        </p:xfrm>
        <a:graphic>
          <a:graphicData uri="http://schemas.openxmlformats.org/presentationml/2006/ole">
            <mc:AlternateContent xmlns:mc="http://schemas.openxmlformats.org/markup-compatibility/2006">
              <mc:Choice xmlns:v="urn:schemas-microsoft-com:vml" Requires="v">
                <p:oleObj spid="_x0000_s13334" name="Chart" r:id="rId7" imgW="9143977" imgH="2600270" progId="MSGraph.Chart.8">
                  <p:embed followColorScheme="full"/>
                </p:oleObj>
              </mc:Choice>
              <mc:Fallback>
                <p:oleObj name="Chart" r:id="rId7" imgW="9143977" imgH="2600270" progId="MSGraph.Chart.8">
                  <p:embed followColorScheme="full"/>
                  <p:pic>
                    <p:nvPicPr>
                      <p:cNvPr id="0" name=""/>
                      <p:cNvPicPr/>
                      <p:nvPr/>
                    </p:nvPicPr>
                    <p:blipFill>
                      <a:blip r:embed="rId8"/>
                      <a:stretch>
                        <a:fillRect/>
                      </a:stretch>
                    </p:blipFill>
                    <p:spPr>
                      <a:xfrm>
                        <a:off x="127000" y="1465263"/>
                        <a:ext cx="9144000" cy="2600325"/>
                      </a:xfrm>
                      <a:prstGeom prst="rect">
                        <a:avLst/>
                      </a:prstGeom>
                    </p:spPr>
                  </p:pic>
                </p:oleObj>
              </mc:Fallback>
            </mc:AlternateContent>
          </a:graphicData>
        </a:graphic>
      </p:graphicFrame>
      <p:sp>
        <p:nvSpPr>
          <p:cNvPr id="7" name="CorShape1"/>
          <p:cNvSpPr/>
          <p:nvPr>
            <p:custDataLst>
              <p:tags r:id="rId4"/>
            </p:custDataLst>
          </p:nvPr>
        </p:nvSpPr>
        <p:spPr>
          <a:xfrm>
            <a:off x="1112520" y="2868625"/>
            <a:ext cx="355600" cy="355600"/>
          </a:xfrm>
          <a:prstGeom prst="star5">
            <a:avLst/>
          </a:prstGeom>
          <a:gradFill flip="none" rotWithShape="1">
            <a:gsLst>
              <a:gs pos="0">
                <a:srgbClr val="FFFF00"/>
              </a:gs>
              <a:gs pos="100000">
                <a:srgbClr val="FFFFFF"/>
              </a:gs>
            </a:gsLst>
            <a:path path="rect">
              <a:fillToRect l="50000" t="50000" r="50000" b="50000"/>
            </a:path>
            <a:tileRect/>
          </a:gradFill>
          <a:ln w="25400" cap="flat" cmpd="sng" algn="ctr">
            <a:noFill/>
            <a:prstDash val="solid"/>
          </a:ln>
          <a:effectLst>
            <a:prstShdw prst="shdw14" dist="35921" dir="2700000">
              <a:scrgbClr r="0" g="0" b="0">
                <a:alpha val="50000"/>
              </a:scrgbClr>
            </a:prst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PAnswers"/>
          <p:cNvSpPr>
            <a:spLocks noGrp="1"/>
          </p:cNvSpPr>
          <p:nvPr>
            <p:ph type="body" idx="1"/>
            <p:custDataLst>
              <p:tags r:id="rId5"/>
            </p:custDataLst>
          </p:nvPr>
        </p:nvSpPr>
        <p:spPr>
          <a:xfrm>
            <a:off x="1397000" y="1533940"/>
            <a:ext cx="8229600" cy="4525963"/>
          </a:xfrm>
        </p:spPr>
        <p:txBody>
          <a:bodyPr tIns="45720" bIns="45720">
            <a:noAutofit/>
          </a:bodyPr>
          <a:lstStyle/>
          <a:p>
            <a:pPr marL="628650" indent="-514350">
              <a:lnSpc>
                <a:spcPct val="100000"/>
              </a:lnSpc>
              <a:spcBef>
                <a:spcPct val="20000"/>
              </a:spcBef>
              <a:buFont typeface="+mj-lt"/>
              <a:buAutoNum type="arabicPeriod"/>
            </a:pPr>
            <a:r>
              <a:rPr lang="en-US" sz="3200" dirty="0"/>
              <a:t>27%</a:t>
            </a:r>
          </a:p>
          <a:p>
            <a:pPr marL="628650" indent="-514350">
              <a:lnSpc>
                <a:spcPct val="100000"/>
              </a:lnSpc>
              <a:spcBef>
                <a:spcPct val="20000"/>
              </a:spcBef>
              <a:buFont typeface="+mj-lt"/>
              <a:buAutoNum type="arabicPeriod"/>
            </a:pPr>
            <a:r>
              <a:rPr lang="en-US" sz="3200" dirty="0"/>
              <a:t>31%</a:t>
            </a:r>
          </a:p>
          <a:p>
            <a:pPr marL="628650" indent="-514350">
              <a:lnSpc>
                <a:spcPct val="100000"/>
              </a:lnSpc>
              <a:spcBef>
                <a:spcPct val="20000"/>
              </a:spcBef>
              <a:buFont typeface="+mj-lt"/>
              <a:buAutoNum type="arabicPeriod"/>
            </a:pPr>
            <a:r>
              <a:rPr lang="en-US" sz="3200" dirty="0"/>
              <a:t>34%</a:t>
            </a:r>
          </a:p>
          <a:p>
            <a:pPr marL="628650" indent="-514350">
              <a:lnSpc>
                <a:spcPct val="100000"/>
              </a:lnSpc>
              <a:spcBef>
                <a:spcPct val="20000"/>
              </a:spcBef>
              <a:buFont typeface="+mj-lt"/>
              <a:buAutoNum type="arabicPeriod"/>
            </a:pPr>
            <a:r>
              <a:rPr lang="en-US" sz="3200" dirty="0"/>
              <a:t>38%</a:t>
            </a:r>
          </a:p>
        </p:txBody>
      </p:sp>
    </p:spTree>
    <p:custDataLst>
      <p:tags r:id="rId2"/>
    </p:custDataLst>
    <p:extLst>
      <p:ext uri="{BB962C8B-B14F-4D97-AF65-F5344CB8AC3E}">
        <p14:creationId xmlns:p14="http://schemas.microsoft.com/office/powerpoint/2010/main" val="206294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0"/>
          <p:cNvSpPr txBox="1">
            <a:spLocks noGrp="1"/>
          </p:cNvSpPr>
          <p:nvPr>
            <p:ph type="title"/>
          </p:nvPr>
        </p:nvSpPr>
        <p:spPr>
          <a:xfrm>
            <a:off x="311700" y="1918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Table Introductions</a:t>
            </a:r>
            <a:endParaRPr b="1"/>
          </a:p>
        </p:txBody>
      </p:sp>
      <p:sp>
        <p:nvSpPr>
          <p:cNvPr id="177" name="Google Shape;17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400">
                <a:solidFill>
                  <a:srgbClr val="000000"/>
                </a:solidFill>
              </a:rPr>
              <a:t>At your tables, share:</a:t>
            </a:r>
            <a:endParaRPr sz="2400">
              <a:solidFill>
                <a:srgbClr val="000000"/>
              </a:solidFill>
            </a:endParaRPr>
          </a:p>
          <a:p>
            <a:pPr marL="457200" lvl="0" indent="-381000" algn="l" rtl="0">
              <a:lnSpc>
                <a:spcPct val="115000"/>
              </a:lnSpc>
              <a:spcBef>
                <a:spcPts val="1600"/>
              </a:spcBef>
              <a:spcAft>
                <a:spcPts val="0"/>
              </a:spcAft>
              <a:buClr>
                <a:srgbClr val="000000"/>
              </a:buClr>
              <a:buSzPts val="2400"/>
              <a:buAutoNum type="arabicPeriod"/>
            </a:pPr>
            <a:r>
              <a:rPr lang="en" sz="2400">
                <a:solidFill>
                  <a:srgbClr val="000000"/>
                </a:solidFill>
              </a:rPr>
              <a:t>Name</a:t>
            </a:r>
            <a:endParaRPr sz="2400">
              <a:solidFill>
                <a:srgbClr val="000000"/>
              </a:solidFill>
            </a:endParaRPr>
          </a:p>
          <a:p>
            <a:pPr marL="457200" lvl="0" indent="-381000" algn="l" rtl="0">
              <a:lnSpc>
                <a:spcPct val="115000"/>
              </a:lnSpc>
              <a:spcBef>
                <a:spcPts val="0"/>
              </a:spcBef>
              <a:spcAft>
                <a:spcPts val="0"/>
              </a:spcAft>
              <a:buClr>
                <a:srgbClr val="000000"/>
              </a:buClr>
              <a:buSzPts val="2400"/>
              <a:buAutoNum type="arabicPeriod"/>
            </a:pPr>
            <a:r>
              <a:rPr lang="en" sz="2400">
                <a:solidFill>
                  <a:srgbClr val="000000"/>
                </a:solidFill>
              </a:rPr>
              <a:t>Organization</a:t>
            </a:r>
            <a:endParaRPr sz="2400">
              <a:solidFill>
                <a:srgbClr val="000000"/>
              </a:solidFill>
            </a:endParaRPr>
          </a:p>
          <a:p>
            <a:pPr marL="457200" lvl="0" indent="-381000" algn="l" rtl="0">
              <a:lnSpc>
                <a:spcPct val="115000"/>
              </a:lnSpc>
              <a:spcBef>
                <a:spcPts val="0"/>
              </a:spcBef>
              <a:spcAft>
                <a:spcPts val="0"/>
              </a:spcAft>
              <a:buClr>
                <a:srgbClr val="000000"/>
              </a:buClr>
              <a:buSzPts val="2400"/>
              <a:buAutoNum type="arabicPeriod"/>
            </a:pPr>
            <a:r>
              <a:rPr lang="en" sz="2400">
                <a:solidFill>
                  <a:srgbClr val="000000"/>
                </a:solidFill>
              </a:rPr>
              <a:t>Why you are here, and why PLCC work is important to you</a:t>
            </a:r>
            <a:endParaRPr sz="2400">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96819" y="175248"/>
            <a:ext cx="8848708" cy="572700"/>
          </a:xfrm>
        </p:spPr>
        <p:txBody>
          <a:bodyPr/>
          <a:lstStyle/>
          <a:p>
            <a:pPr algn="ctr"/>
            <a:r>
              <a:rPr lang="en-US" b="1" dirty="0"/>
              <a:t>Who is the largest employer in the corridor?</a:t>
            </a:r>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3011272088"/>
              </p:ext>
            </p:extLst>
          </p:nvPr>
        </p:nvGraphicFramePr>
        <p:xfrm>
          <a:off x="127000" y="1000546"/>
          <a:ext cx="9144000" cy="4181476"/>
        </p:xfrm>
        <a:graphic>
          <a:graphicData uri="http://schemas.openxmlformats.org/presentationml/2006/ole">
            <mc:AlternateContent xmlns:mc="http://schemas.openxmlformats.org/markup-compatibility/2006">
              <mc:Choice xmlns:v="urn:schemas-microsoft-com:vml" Requires="v">
                <p:oleObj spid="_x0000_s14358" name="Chart" r:id="rId7" imgW="9143977" imgH="4181541" progId="MSGraph.Chart.8">
                  <p:embed followColorScheme="full"/>
                </p:oleObj>
              </mc:Choice>
              <mc:Fallback>
                <p:oleObj name="Chart" r:id="rId7" imgW="9143977" imgH="4181541" progId="MSGraph.Chart.8">
                  <p:embed followColorScheme="full"/>
                  <p:pic>
                    <p:nvPicPr>
                      <p:cNvPr id="0" name=""/>
                      <p:cNvPicPr/>
                      <p:nvPr/>
                    </p:nvPicPr>
                    <p:blipFill>
                      <a:blip r:embed="rId8"/>
                      <a:stretch>
                        <a:fillRect/>
                      </a:stretch>
                    </p:blipFill>
                    <p:spPr>
                      <a:xfrm>
                        <a:off x="127000" y="1000546"/>
                        <a:ext cx="9144000" cy="4181476"/>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397000" y="1017112"/>
            <a:ext cx="8229600" cy="4525963"/>
          </a:xfrm>
        </p:spPr>
        <p:txBody>
          <a:bodyPr tIns="45720" bIns="45720">
            <a:noAutofit/>
          </a:bodyPr>
          <a:lstStyle/>
          <a:p>
            <a:pPr marL="571500" indent="-457200">
              <a:lnSpc>
                <a:spcPct val="100000"/>
              </a:lnSpc>
              <a:spcBef>
                <a:spcPct val="20000"/>
              </a:spcBef>
              <a:buFont typeface="+mj-lt"/>
              <a:buAutoNum type="arabicPeriod"/>
            </a:pPr>
            <a:r>
              <a:rPr lang="en-US" sz="2400" dirty="0"/>
              <a:t>Starbucks </a:t>
            </a:r>
          </a:p>
          <a:p>
            <a:pPr marL="571500" indent="-457200">
              <a:lnSpc>
                <a:spcPct val="100000"/>
              </a:lnSpc>
              <a:spcBef>
                <a:spcPct val="20000"/>
              </a:spcBef>
              <a:buFont typeface="+mj-lt"/>
              <a:buAutoNum type="arabicPeriod"/>
            </a:pPr>
            <a:r>
              <a:rPr lang="en-US" sz="2400" dirty="0"/>
              <a:t>WMATA</a:t>
            </a:r>
          </a:p>
          <a:p>
            <a:pPr marL="571500" indent="-457200">
              <a:lnSpc>
                <a:spcPct val="100000"/>
              </a:lnSpc>
              <a:spcBef>
                <a:spcPct val="20000"/>
              </a:spcBef>
              <a:buFont typeface="+mj-lt"/>
              <a:buAutoNum type="arabicPeriod"/>
            </a:pPr>
            <a:r>
              <a:rPr lang="en-US" sz="2400" dirty="0"/>
              <a:t>National Oceanic and Atmospheric Administration </a:t>
            </a:r>
          </a:p>
          <a:p>
            <a:pPr marL="571500" indent="-457200">
              <a:lnSpc>
                <a:spcPct val="100000"/>
              </a:lnSpc>
              <a:spcBef>
                <a:spcPct val="20000"/>
              </a:spcBef>
              <a:buFont typeface="+mj-lt"/>
              <a:buAutoNum type="arabicPeriod"/>
            </a:pPr>
            <a:r>
              <a:rPr lang="en-US" sz="2400" dirty="0"/>
              <a:t>M-NCPPC</a:t>
            </a:r>
          </a:p>
          <a:p>
            <a:pPr marL="571500" indent="-457200">
              <a:lnSpc>
                <a:spcPct val="100000"/>
              </a:lnSpc>
              <a:spcBef>
                <a:spcPct val="20000"/>
              </a:spcBef>
              <a:buFont typeface="+mj-lt"/>
              <a:buAutoNum type="arabicPeriod"/>
            </a:pPr>
            <a:r>
              <a:rPr lang="en-US" sz="2400" dirty="0"/>
              <a:t>IRS</a:t>
            </a:r>
          </a:p>
          <a:p>
            <a:pPr marL="571500" indent="-457200">
              <a:lnSpc>
                <a:spcPct val="100000"/>
              </a:lnSpc>
              <a:spcBef>
                <a:spcPct val="20000"/>
              </a:spcBef>
              <a:buFont typeface="+mj-lt"/>
              <a:buAutoNum type="arabicPeriod"/>
            </a:pPr>
            <a:r>
              <a:rPr lang="en-US" sz="2400" dirty="0"/>
              <a:t>University of Maryland, College Park</a:t>
            </a:r>
          </a:p>
          <a:p>
            <a:pPr marL="571500" indent="-457200">
              <a:lnSpc>
                <a:spcPct val="100000"/>
              </a:lnSpc>
              <a:spcBef>
                <a:spcPct val="20000"/>
              </a:spcBef>
              <a:buFont typeface="+mj-lt"/>
              <a:buAutoNum type="arabicPeriod"/>
            </a:pPr>
            <a:r>
              <a:rPr lang="en-US" sz="2400" dirty="0"/>
              <a:t>University of Maryland University College</a:t>
            </a:r>
          </a:p>
          <a:p>
            <a:pPr marL="571500" indent="-457200">
              <a:lnSpc>
                <a:spcPct val="100000"/>
              </a:lnSpc>
              <a:spcBef>
                <a:spcPct val="20000"/>
              </a:spcBef>
              <a:buFont typeface="+mj-lt"/>
              <a:buAutoNum type="arabicPeriod"/>
            </a:pPr>
            <a:r>
              <a:rPr lang="en-US" sz="2400" dirty="0"/>
              <a:t>National Institutes of Health</a:t>
            </a:r>
          </a:p>
          <a:p>
            <a:pPr marL="571500" indent="-457200">
              <a:lnSpc>
                <a:spcPct val="100000"/>
              </a:lnSpc>
              <a:spcBef>
                <a:spcPct val="20000"/>
              </a:spcBef>
              <a:buFont typeface="+mj-lt"/>
              <a:buAutoNum type="arabicPeriod"/>
            </a:pPr>
            <a:r>
              <a:rPr lang="en-US" sz="2400" dirty="0"/>
              <a:t>Maryland CVS Pharmacy, LLC</a:t>
            </a:r>
          </a:p>
        </p:txBody>
      </p:sp>
      <p:sp>
        <p:nvSpPr>
          <p:cNvPr id="5" name="CorShape1"/>
          <p:cNvSpPr/>
          <p:nvPr>
            <p:custDataLst>
              <p:tags r:id="rId5"/>
            </p:custDataLst>
          </p:nvPr>
        </p:nvSpPr>
        <p:spPr>
          <a:xfrm>
            <a:off x="1183640" y="3346292"/>
            <a:ext cx="266700" cy="266700"/>
          </a:xfrm>
          <a:prstGeom prst="star5">
            <a:avLst/>
          </a:prstGeom>
          <a:gradFill flip="none" rotWithShape="1">
            <a:gsLst>
              <a:gs pos="0">
                <a:srgbClr val="FFFF00"/>
              </a:gs>
              <a:gs pos="100000">
                <a:srgbClr val="FFFFFF"/>
              </a:gs>
            </a:gsLst>
            <a:path path="rect">
              <a:fillToRect l="50000" t="50000" r="50000" b="50000"/>
            </a:path>
            <a:tileRect/>
          </a:gradFill>
          <a:ln w="25400" cap="flat" cmpd="sng" algn="ctr">
            <a:noFill/>
            <a:prstDash val="solid"/>
          </a:ln>
          <a:effectLst>
            <a:prstShdw prst="shdw14" dist="35921" dir="2700000">
              <a:scrgbClr r="0" g="0" b="0">
                <a:alpha val="50000"/>
              </a:scrgbClr>
            </a:prst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ustDataLst>
      <p:tags r:id="rId2"/>
    </p:custDataLst>
    <p:extLst>
      <p:ext uri="{BB962C8B-B14F-4D97-AF65-F5344CB8AC3E}">
        <p14:creationId xmlns:p14="http://schemas.microsoft.com/office/powerpoint/2010/main" val="29544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 y="0"/>
            <a:ext cx="8395854" cy="900347"/>
          </a:xfrm>
        </p:spPr>
        <p:txBody>
          <a:bodyPr/>
          <a:lstStyle/>
          <a:p>
            <a:pPr algn="ctr"/>
            <a:r>
              <a:rPr lang="en-US" sz="2400" b="1" dirty="0" smtClean="0"/>
              <a:t>Which </a:t>
            </a:r>
            <a:r>
              <a:rPr lang="en-US" sz="2400" b="1" dirty="0"/>
              <a:t>subarea of the corridor has the largest number </a:t>
            </a:r>
            <a:r>
              <a:rPr lang="en-US" sz="2400" b="1" dirty="0" smtClean="0"/>
              <a:t/>
            </a:r>
            <a:br>
              <a:rPr lang="en-US" sz="2400" b="1" dirty="0" smtClean="0"/>
            </a:br>
            <a:r>
              <a:rPr lang="en-US" sz="2400" b="1" dirty="0" smtClean="0"/>
              <a:t>of small businesses jobs? </a:t>
            </a:r>
            <a:r>
              <a:rPr lang="en-US" sz="2400" b="1" dirty="0"/>
              <a:t>(50 or fewer employees) </a:t>
            </a:r>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3618206953"/>
              </p:ext>
            </p:extLst>
          </p:nvPr>
        </p:nvGraphicFramePr>
        <p:xfrm>
          <a:off x="127000" y="1374530"/>
          <a:ext cx="9144000" cy="3181350"/>
        </p:xfrm>
        <a:graphic>
          <a:graphicData uri="http://schemas.openxmlformats.org/presentationml/2006/ole">
            <mc:AlternateContent xmlns:mc="http://schemas.openxmlformats.org/markup-compatibility/2006">
              <mc:Choice xmlns:v="urn:schemas-microsoft-com:vml" Requires="v">
                <p:oleObj spid="_x0000_s15382" name="Chart" r:id="rId7" imgW="9143977" imgH="3181437" progId="MSGraph.Chart.8">
                  <p:embed followColorScheme="full"/>
                </p:oleObj>
              </mc:Choice>
              <mc:Fallback>
                <p:oleObj name="Chart" r:id="rId7" imgW="9143977" imgH="3181437" progId="MSGraph.Chart.8">
                  <p:embed followColorScheme="full"/>
                  <p:pic>
                    <p:nvPicPr>
                      <p:cNvPr id="0" name=""/>
                      <p:cNvPicPr/>
                      <p:nvPr/>
                    </p:nvPicPr>
                    <p:blipFill>
                      <a:blip r:embed="rId8"/>
                      <a:stretch>
                        <a:fillRect/>
                      </a:stretch>
                    </p:blipFill>
                    <p:spPr>
                      <a:xfrm>
                        <a:off x="127000" y="1374530"/>
                        <a:ext cx="9144000" cy="318135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397000" y="1404708"/>
            <a:ext cx="8229600" cy="4525963"/>
          </a:xfrm>
        </p:spPr>
        <p:txBody>
          <a:bodyPr tIns="45720" bIns="45720">
            <a:noAutofit/>
          </a:bodyPr>
          <a:lstStyle/>
          <a:p>
            <a:pPr marL="628650" indent="-514350">
              <a:lnSpc>
                <a:spcPct val="100000"/>
              </a:lnSpc>
              <a:spcBef>
                <a:spcPct val="20000"/>
              </a:spcBef>
              <a:buFont typeface="+mj-lt"/>
              <a:buAutoNum type="arabicPeriod"/>
            </a:pPr>
            <a:r>
              <a:rPr lang="en-US" sz="3200" dirty="0"/>
              <a:t>Bethesda-Chevy Chase </a:t>
            </a:r>
            <a:endParaRPr lang="en-US" sz="3200" dirty="0" smtClean="0"/>
          </a:p>
          <a:p>
            <a:pPr marL="628650" indent="-514350">
              <a:lnSpc>
                <a:spcPct val="100000"/>
              </a:lnSpc>
              <a:spcBef>
                <a:spcPct val="20000"/>
              </a:spcBef>
              <a:buFont typeface="+mj-lt"/>
              <a:buAutoNum type="arabicPeriod"/>
            </a:pPr>
            <a:r>
              <a:rPr lang="en-US" sz="3200" dirty="0" smtClean="0"/>
              <a:t>Silver </a:t>
            </a:r>
            <a:r>
              <a:rPr lang="en-US" sz="3200" dirty="0"/>
              <a:t>Spring </a:t>
            </a:r>
          </a:p>
          <a:p>
            <a:pPr marL="628650" indent="-514350">
              <a:lnSpc>
                <a:spcPct val="100000"/>
              </a:lnSpc>
              <a:spcBef>
                <a:spcPct val="20000"/>
              </a:spcBef>
              <a:buFont typeface="+mj-lt"/>
              <a:buAutoNum type="arabicPeriod"/>
            </a:pPr>
            <a:r>
              <a:rPr lang="en-US" sz="3200" dirty="0"/>
              <a:t>International Corridor </a:t>
            </a:r>
          </a:p>
          <a:p>
            <a:pPr marL="628650" indent="-514350">
              <a:lnSpc>
                <a:spcPct val="100000"/>
              </a:lnSpc>
              <a:spcBef>
                <a:spcPct val="20000"/>
              </a:spcBef>
              <a:buFont typeface="+mj-lt"/>
              <a:buAutoNum type="arabicPeriod"/>
            </a:pPr>
            <a:r>
              <a:rPr lang="en-US" sz="3200" dirty="0"/>
              <a:t>University of Maryland </a:t>
            </a:r>
          </a:p>
          <a:p>
            <a:pPr marL="628650" indent="-514350">
              <a:lnSpc>
                <a:spcPct val="100000"/>
              </a:lnSpc>
              <a:spcBef>
                <a:spcPct val="20000"/>
              </a:spcBef>
              <a:buFont typeface="+mj-lt"/>
              <a:buAutoNum type="arabicPeriod"/>
            </a:pPr>
            <a:r>
              <a:rPr lang="en-US" sz="3200" dirty="0"/>
              <a:t>New Carrollton </a:t>
            </a:r>
          </a:p>
        </p:txBody>
      </p:sp>
      <p:sp>
        <p:nvSpPr>
          <p:cNvPr id="8" name="CorShape1"/>
          <p:cNvSpPr/>
          <p:nvPr>
            <p:custDataLst>
              <p:tags r:id="rId5"/>
            </p:custDataLst>
          </p:nvPr>
        </p:nvSpPr>
        <p:spPr>
          <a:xfrm>
            <a:off x="1112520" y="1665783"/>
            <a:ext cx="355600" cy="355600"/>
          </a:xfrm>
          <a:prstGeom prst="star5">
            <a:avLst/>
          </a:prstGeom>
          <a:gradFill flip="none" rotWithShape="1">
            <a:gsLst>
              <a:gs pos="0">
                <a:srgbClr val="FFFF00"/>
              </a:gs>
              <a:gs pos="100000">
                <a:srgbClr val="FFFFFF"/>
              </a:gs>
            </a:gsLst>
            <a:path path="rect">
              <a:fillToRect l="50000" t="50000" r="50000" b="50000"/>
            </a:path>
            <a:tileRect/>
          </a:gradFill>
          <a:ln w="25400" cap="flat" cmpd="sng" algn="ctr">
            <a:noFill/>
            <a:prstDash val="solid"/>
          </a:ln>
          <a:effectLst>
            <a:prstShdw prst="shdw14" dist="35921" dir="2700000">
              <a:scrgbClr r="0" g="0" b="0">
                <a:alpha val="50000"/>
              </a:scrgbClr>
            </a:prst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ustDataLst>
      <p:tags r:id="rId2"/>
    </p:custDataLst>
    <p:extLst>
      <p:ext uri="{BB962C8B-B14F-4D97-AF65-F5344CB8AC3E}">
        <p14:creationId xmlns:p14="http://schemas.microsoft.com/office/powerpoint/2010/main" val="1032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22117" y="-33131"/>
            <a:ext cx="8520600" cy="978703"/>
          </a:xfrm>
        </p:spPr>
        <p:txBody>
          <a:bodyPr/>
          <a:lstStyle/>
          <a:p>
            <a:pPr algn="ctr"/>
            <a:r>
              <a:rPr lang="en-US" sz="2000" b="1" dirty="0"/>
              <a:t>Renter-occupied units account for more than 53% </a:t>
            </a:r>
            <a:r>
              <a:rPr lang="en-US" sz="2000" b="1" dirty="0" smtClean="0"/>
              <a:t/>
            </a:r>
            <a:br>
              <a:rPr lang="en-US" sz="2000" b="1" dirty="0" smtClean="0"/>
            </a:br>
            <a:r>
              <a:rPr lang="en-US" sz="2000" b="1" dirty="0" smtClean="0"/>
              <a:t>of </a:t>
            </a:r>
            <a:r>
              <a:rPr lang="en-US" sz="2000" b="1" dirty="0"/>
              <a:t>all housing units in the corridor. Which sub-area has the highest percentage of renter-occupied housing units?</a:t>
            </a:r>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3343709133"/>
              </p:ext>
            </p:extLst>
          </p:nvPr>
        </p:nvGraphicFramePr>
        <p:xfrm>
          <a:off x="127000" y="1445766"/>
          <a:ext cx="9144000" cy="3171825"/>
        </p:xfrm>
        <a:graphic>
          <a:graphicData uri="http://schemas.openxmlformats.org/presentationml/2006/ole">
            <mc:AlternateContent xmlns:mc="http://schemas.openxmlformats.org/markup-compatibility/2006">
              <mc:Choice xmlns:v="urn:schemas-microsoft-com:vml" Requires="v">
                <p:oleObj spid="_x0000_s16406" name="Chart" r:id="rId7" imgW="9143977" imgH="3171720" progId="MSGraph.Chart.8">
                  <p:embed followColorScheme="full"/>
                </p:oleObj>
              </mc:Choice>
              <mc:Fallback>
                <p:oleObj name="Chart" r:id="rId7" imgW="9143977" imgH="3171720" progId="MSGraph.Chart.8">
                  <p:embed followColorScheme="full"/>
                  <p:pic>
                    <p:nvPicPr>
                      <p:cNvPr id="0" name=""/>
                      <p:cNvPicPr/>
                      <p:nvPr/>
                    </p:nvPicPr>
                    <p:blipFill>
                      <a:blip r:embed="rId8"/>
                      <a:stretch>
                        <a:fillRect/>
                      </a:stretch>
                    </p:blipFill>
                    <p:spPr>
                      <a:xfrm>
                        <a:off x="127000" y="1445766"/>
                        <a:ext cx="9144000" cy="3171825"/>
                      </a:xfrm>
                      <a:prstGeom prst="rect">
                        <a:avLst/>
                      </a:prstGeom>
                    </p:spPr>
                  </p:pic>
                </p:oleObj>
              </mc:Fallback>
            </mc:AlternateContent>
          </a:graphicData>
        </a:graphic>
      </p:graphicFrame>
      <p:sp>
        <p:nvSpPr>
          <p:cNvPr id="7" name="CorShape1"/>
          <p:cNvSpPr/>
          <p:nvPr>
            <p:custDataLst>
              <p:tags r:id="rId4"/>
            </p:custDataLst>
          </p:nvPr>
        </p:nvSpPr>
        <p:spPr>
          <a:xfrm>
            <a:off x="1112520" y="2240430"/>
            <a:ext cx="355600" cy="355600"/>
          </a:xfrm>
          <a:prstGeom prst="star5">
            <a:avLst/>
          </a:prstGeom>
          <a:gradFill flip="none" rotWithShape="1">
            <a:gsLst>
              <a:gs pos="0">
                <a:srgbClr val="FFFF00"/>
              </a:gs>
              <a:gs pos="100000">
                <a:srgbClr val="FFFFFF"/>
              </a:gs>
            </a:gsLst>
            <a:path path="rect">
              <a:fillToRect l="50000" t="50000" r="50000" b="50000"/>
            </a:path>
            <a:tileRect/>
          </a:gradFill>
          <a:ln w="25400" cap="flat" cmpd="sng" algn="ctr">
            <a:noFill/>
            <a:prstDash val="solid"/>
          </a:ln>
          <a:effectLst>
            <a:prstShdw prst="shdw14" dist="35921" dir="2700000">
              <a:scrgbClr r="0" g="0" b="0">
                <a:alpha val="50000"/>
              </a:scrgbClr>
            </a:prst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PAnswers"/>
          <p:cNvSpPr>
            <a:spLocks noGrp="1"/>
          </p:cNvSpPr>
          <p:nvPr>
            <p:ph type="body" idx="1"/>
            <p:custDataLst>
              <p:tags r:id="rId5"/>
            </p:custDataLst>
          </p:nvPr>
        </p:nvSpPr>
        <p:spPr>
          <a:xfrm>
            <a:off x="1397000" y="1454428"/>
            <a:ext cx="8229600" cy="4525963"/>
          </a:xfrm>
        </p:spPr>
        <p:txBody>
          <a:bodyPr tIns="45720" bIns="45720">
            <a:noAutofit/>
          </a:bodyPr>
          <a:lstStyle/>
          <a:p>
            <a:pPr marL="628650" lvl="0" indent="-514350">
              <a:lnSpc>
                <a:spcPct val="100000"/>
              </a:lnSpc>
              <a:spcBef>
                <a:spcPct val="20000"/>
              </a:spcBef>
              <a:buFont typeface="+mj-lt"/>
              <a:buAutoNum type="arabicPeriod"/>
            </a:pPr>
            <a:r>
              <a:rPr lang="en-US" sz="3200" dirty="0"/>
              <a:t>Bethesda-Chevy Chase </a:t>
            </a:r>
          </a:p>
          <a:p>
            <a:pPr marL="628650" lvl="0" indent="-514350">
              <a:lnSpc>
                <a:spcPct val="100000"/>
              </a:lnSpc>
              <a:spcBef>
                <a:spcPct val="20000"/>
              </a:spcBef>
              <a:buFont typeface="+mj-lt"/>
              <a:buAutoNum type="arabicPeriod"/>
            </a:pPr>
            <a:r>
              <a:rPr lang="en-US" sz="3200" dirty="0"/>
              <a:t>Silver Spring </a:t>
            </a:r>
          </a:p>
          <a:p>
            <a:pPr marL="628650" lvl="0" indent="-514350">
              <a:lnSpc>
                <a:spcPct val="100000"/>
              </a:lnSpc>
              <a:spcBef>
                <a:spcPct val="20000"/>
              </a:spcBef>
              <a:buFont typeface="+mj-lt"/>
              <a:buAutoNum type="arabicPeriod"/>
            </a:pPr>
            <a:r>
              <a:rPr lang="en-US" sz="3200" dirty="0"/>
              <a:t>International Corridor </a:t>
            </a:r>
          </a:p>
          <a:p>
            <a:pPr marL="628650" lvl="0" indent="-514350">
              <a:lnSpc>
                <a:spcPct val="100000"/>
              </a:lnSpc>
              <a:spcBef>
                <a:spcPct val="20000"/>
              </a:spcBef>
              <a:buFont typeface="+mj-lt"/>
              <a:buAutoNum type="arabicPeriod"/>
            </a:pPr>
            <a:r>
              <a:rPr lang="en-US" sz="3200" dirty="0"/>
              <a:t>University of Maryland </a:t>
            </a:r>
          </a:p>
          <a:p>
            <a:pPr marL="628650" indent="-514350">
              <a:lnSpc>
                <a:spcPct val="100000"/>
              </a:lnSpc>
              <a:spcBef>
                <a:spcPct val="20000"/>
              </a:spcBef>
              <a:buFont typeface="+mj-lt"/>
              <a:buAutoNum type="arabicPeriod"/>
            </a:pPr>
            <a:r>
              <a:rPr lang="en-US" sz="3200" dirty="0"/>
              <a:t>New Carrollton </a:t>
            </a:r>
          </a:p>
        </p:txBody>
      </p:sp>
    </p:spTree>
    <p:custDataLst>
      <p:tags r:id="rId2"/>
    </p:custDataLst>
    <p:extLst>
      <p:ext uri="{BB962C8B-B14F-4D97-AF65-F5344CB8AC3E}">
        <p14:creationId xmlns:p14="http://schemas.microsoft.com/office/powerpoint/2010/main" val="7643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BoardTitle"/>
          <p:cNvSpPr>
            <a:spLocks noGrp="1"/>
          </p:cNvSpPr>
          <p:nvPr>
            <p:ph type="title"/>
          </p:nvPr>
        </p:nvSpPr>
        <p:spPr/>
        <p:txBody>
          <a:bodyPr/>
          <a:lstStyle/>
          <a:p>
            <a:r>
              <a:rPr lang="en-US" dirty="0" smtClean="0"/>
              <a:t>And the winner is…..</a:t>
            </a:r>
            <a:endParaRPr lang="en-US" dirty="0"/>
          </a:p>
        </p:txBody>
      </p:sp>
      <p:graphicFrame>
        <p:nvGraphicFramePr>
          <p:cNvPr id="4" name="Table 3"/>
          <p:cNvGraphicFramePr>
            <a:graphicFrameLocks noGrp="1"/>
          </p:cNvGraphicFramePr>
          <p:nvPr>
            <p:custDataLst>
              <p:tags r:id="rId2"/>
            </p:custDataLst>
            <p:extLst>
              <p:ext uri="{D42A27DB-BD31-4B8C-83A1-F6EECF244321}">
                <p14:modId xmlns:p14="http://schemas.microsoft.com/office/powerpoint/2010/main" val="3018767747"/>
              </p:ext>
            </p:extLst>
          </p:nvPr>
        </p:nvGraphicFramePr>
        <p:xfrm>
          <a:off x="1997364" y="1648691"/>
          <a:ext cx="5715000" cy="914400"/>
        </p:xfrm>
        <a:graphic>
          <a:graphicData uri="http://schemas.openxmlformats.org/drawingml/2006/table">
            <a:tbl>
              <a:tblPr firstRow="1" bandRow="1">
                <a:tableStyleId>{5C22544A-7EE6-4342-B048-85BDC9FD1C3A}</a:tableStyleId>
              </a:tblPr>
              <a:tblGrid>
                <a:gridCol w="1270000">
                  <a:extLst>
                    <a:ext uri="{9D8B030D-6E8A-4147-A177-3AD203B41FA5}">
                      <a16:colId xmlns:a16="http://schemas.microsoft.com/office/drawing/2014/main" val="20000"/>
                    </a:ext>
                  </a:extLst>
                </a:gridCol>
                <a:gridCol w="3175000">
                  <a:extLst>
                    <a:ext uri="{9D8B030D-6E8A-4147-A177-3AD203B41FA5}">
                      <a16:colId xmlns:a16="http://schemas.microsoft.com/office/drawing/2014/main" val="20001"/>
                    </a:ext>
                  </a:extLst>
                </a:gridCol>
                <a:gridCol w="1270000">
                  <a:extLst>
                    <a:ext uri="{9D8B030D-6E8A-4147-A177-3AD203B41FA5}">
                      <a16:colId xmlns:a16="http://schemas.microsoft.com/office/drawing/2014/main" val="20002"/>
                    </a:ext>
                  </a:extLst>
                </a:gridCol>
              </a:tblGrid>
              <a:tr h="317500">
                <a:tc>
                  <a:txBody>
                    <a:bodyPr/>
                    <a:lstStyle/>
                    <a:p>
                      <a:pPr algn="l"/>
                      <a:r>
                        <a:rPr lang="en-US" sz="2400" b="0" smtClean="0">
                          <a:solidFill>
                            <a:srgbClr val="000000"/>
                          </a:solidFill>
                        </a:rPr>
                        <a:t>181.71</a:t>
                      </a:r>
                      <a:endParaRPr lang="en-US" sz="2400" b="0" dirty="0">
                        <a:solidFill>
                          <a:srgbClr val="000000"/>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rgbClr val="E9EDF4"/>
                    </a:solidFill>
                  </a:tcPr>
                </a:tc>
                <a:tc>
                  <a:txBody>
                    <a:bodyPr/>
                    <a:lstStyle/>
                    <a:p>
                      <a:pPr algn="l"/>
                      <a:r>
                        <a:rPr lang="en-US" sz="2400" b="0" smtClean="0">
                          <a:solidFill>
                            <a:srgbClr val="000000"/>
                          </a:solidFill>
                        </a:rPr>
                        <a:t>Team 2 – Right Side</a:t>
                      </a:r>
                      <a:endParaRPr lang="en-US" sz="2400" b="0" dirty="0">
                        <a:solidFill>
                          <a:srgbClr val="000000"/>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rgbClr val="E9EDF4"/>
                    </a:solidFill>
                  </a:tcPr>
                </a:tc>
                <a:tc>
                  <a:txBody>
                    <a:bodyPr/>
                    <a:lstStyle/>
                    <a:p>
                      <a:pPr algn="l"/>
                      <a:endParaRPr lang="en-US" sz="2400" b="0">
                        <a:solidFill>
                          <a:srgbClr val="000000"/>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rgbClr val="E9EDF4"/>
                    </a:solidFill>
                  </a:tcPr>
                </a:tc>
                <a:extLst>
                  <a:ext uri="{0D108BD9-81ED-4DB2-BD59-A6C34878D82A}">
                    <a16:rowId xmlns:a16="http://schemas.microsoft.com/office/drawing/2014/main" val="10000"/>
                  </a:ext>
                </a:extLst>
              </a:tr>
              <a:tr h="317500">
                <a:tc>
                  <a:txBody>
                    <a:bodyPr/>
                    <a:lstStyle/>
                    <a:p>
                      <a:pPr algn="l"/>
                      <a:r>
                        <a:rPr lang="en-US" sz="2400" smtClean="0"/>
                        <a:t>179.13</a:t>
                      </a:r>
                      <a:endParaRPr lang="en-US" sz="2400"/>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tcPr>
                </a:tc>
                <a:tc>
                  <a:txBody>
                    <a:bodyPr/>
                    <a:lstStyle/>
                    <a:p>
                      <a:pPr algn="l"/>
                      <a:r>
                        <a:rPr lang="en-US" sz="2400" smtClean="0"/>
                        <a:t>Team 1 – Left Side</a:t>
                      </a:r>
                      <a:endParaRPr lang="en-US" sz="2400" dirty="0"/>
                    </a:p>
                  </a:txBody>
                  <a:tcP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tcPr>
                </a:tc>
                <a:tc>
                  <a:txBody>
                    <a:bodyPr/>
                    <a:lstStyle/>
                    <a:p>
                      <a:pPr algn="l"/>
                      <a:endParaRPr lang="en-US" sz="2400" dirty="0"/>
                    </a:p>
                  </a:txBody>
                  <a:tcPr>
                    <a:lnL w="12700" cap="flat" cmpd="sng" algn="ctr">
                      <a:solidFill>
                        <a:schemeClr val="lt1"/>
                      </a:solidFill>
                      <a:prstDash val="solid"/>
                      <a:round/>
                      <a:headEnd type="none" w="med" len="med"/>
                      <a:tailEnd type="none" w="med" len="med"/>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401104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5"/>
          <p:cNvSpPr txBox="1">
            <a:spLocks noGrp="1"/>
          </p:cNvSpPr>
          <p:nvPr>
            <p:ph type="title"/>
          </p:nvPr>
        </p:nvSpPr>
        <p:spPr>
          <a:xfrm>
            <a:off x="311700" y="1991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Breakout Group Instructions</a:t>
            </a:r>
            <a:endParaRPr b="1"/>
          </a:p>
        </p:txBody>
      </p:sp>
      <p:sp>
        <p:nvSpPr>
          <p:cNvPr id="415" name="Google Shape;415;p75"/>
          <p:cNvSpPr txBox="1">
            <a:spLocks noGrp="1"/>
          </p:cNvSpPr>
          <p:nvPr>
            <p:ph type="body" idx="1"/>
          </p:nvPr>
        </p:nvSpPr>
        <p:spPr>
          <a:xfrm>
            <a:off x="363739" y="1026094"/>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b="1"/>
              <a:t>Discussions</a:t>
            </a:r>
            <a:r>
              <a:rPr lang="en"/>
              <a:t> – led by table facilitators</a:t>
            </a:r>
            <a:endParaRPr/>
          </a:p>
          <a:p>
            <a:pPr marL="457200" lvl="0" indent="-342900" algn="l" rtl="0">
              <a:lnSpc>
                <a:spcPct val="115000"/>
              </a:lnSpc>
              <a:spcBef>
                <a:spcPts val="0"/>
              </a:spcBef>
              <a:spcAft>
                <a:spcPts val="0"/>
              </a:spcAft>
              <a:buSzPts val="1800"/>
              <a:buChar char="●"/>
            </a:pPr>
            <a:r>
              <a:rPr lang="en"/>
              <a:t>Briefly review the </a:t>
            </a:r>
            <a:r>
              <a:rPr lang="en" b="1"/>
              <a:t>handout</a:t>
            </a:r>
            <a:r>
              <a:rPr lang="en"/>
              <a:t> for your Goal area</a:t>
            </a:r>
            <a:endParaRPr/>
          </a:p>
          <a:p>
            <a:pPr marL="457200" lvl="0" indent="-342900" algn="l" rtl="0">
              <a:lnSpc>
                <a:spcPct val="115000"/>
              </a:lnSpc>
              <a:spcBef>
                <a:spcPts val="0"/>
              </a:spcBef>
              <a:spcAft>
                <a:spcPts val="0"/>
              </a:spcAft>
              <a:buSzPts val="1800"/>
              <a:buChar char="●"/>
            </a:pPr>
            <a:r>
              <a:rPr lang="en"/>
              <a:t>Discuss:</a:t>
            </a:r>
            <a:endParaRPr/>
          </a:p>
          <a:p>
            <a:pPr marL="914400" lvl="1" indent="-342900" algn="l" rtl="0">
              <a:lnSpc>
                <a:spcPct val="115000"/>
              </a:lnSpc>
              <a:spcBef>
                <a:spcPts val="0"/>
              </a:spcBef>
              <a:spcAft>
                <a:spcPts val="0"/>
              </a:spcAft>
              <a:buSzPts val="1800"/>
              <a:buChar char="●"/>
            </a:pPr>
            <a:r>
              <a:rPr lang="en" sz="1800">
                <a:latin typeface="Calibri"/>
                <a:ea typeface="Calibri"/>
                <a:cs typeface="Calibri"/>
                <a:sym typeface="Calibri"/>
              </a:rPr>
              <a:t>What </a:t>
            </a:r>
            <a:r>
              <a:rPr lang="en" sz="1800" b="1">
                <a:latin typeface="Calibri"/>
                <a:ea typeface="Calibri"/>
                <a:cs typeface="Calibri"/>
                <a:sym typeface="Calibri"/>
              </a:rPr>
              <a:t>else</a:t>
            </a:r>
            <a:r>
              <a:rPr lang="en" sz="1800">
                <a:latin typeface="Calibri"/>
                <a:ea typeface="Calibri"/>
                <a:cs typeface="Calibri"/>
                <a:sym typeface="Calibri"/>
              </a:rPr>
              <a:t> is </a:t>
            </a:r>
            <a:r>
              <a:rPr lang="en" sz="1800" b="1">
                <a:latin typeface="Calibri"/>
                <a:ea typeface="Calibri"/>
                <a:cs typeface="Calibri"/>
                <a:sym typeface="Calibri"/>
              </a:rPr>
              <a:t>happening</a:t>
            </a:r>
            <a:r>
              <a:rPr lang="en" sz="1800">
                <a:latin typeface="Calibri"/>
                <a:ea typeface="Calibri"/>
                <a:cs typeface="Calibri"/>
                <a:sym typeface="Calibri"/>
              </a:rPr>
              <a:t> and/or what </a:t>
            </a:r>
            <a:r>
              <a:rPr lang="en" sz="1800" b="1">
                <a:latin typeface="Calibri"/>
                <a:ea typeface="Calibri"/>
                <a:cs typeface="Calibri"/>
                <a:sym typeface="Calibri"/>
              </a:rPr>
              <a:t>else</a:t>
            </a:r>
            <a:r>
              <a:rPr lang="en" sz="1800">
                <a:latin typeface="Calibri"/>
                <a:ea typeface="Calibri"/>
                <a:cs typeface="Calibri"/>
                <a:sym typeface="Calibri"/>
              </a:rPr>
              <a:t> is </a:t>
            </a:r>
            <a:r>
              <a:rPr lang="en" sz="1800" b="1">
                <a:latin typeface="Calibri"/>
                <a:ea typeface="Calibri"/>
                <a:cs typeface="Calibri"/>
                <a:sym typeface="Calibri"/>
              </a:rPr>
              <a:t>planned</a:t>
            </a:r>
            <a:r>
              <a:rPr lang="en" sz="1800">
                <a:latin typeface="Calibri"/>
                <a:ea typeface="Calibri"/>
                <a:cs typeface="Calibri"/>
                <a:sym typeface="Calibri"/>
              </a:rPr>
              <a:t> for this Goal area going forward that is not listed?</a:t>
            </a:r>
            <a:endParaRPr/>
          </a:p>
          <a:p>
            <a:pPr marL="914400" lvl="1" indent="-342900" algn="l" rtl="0">
              <a:lnSpc>
                <a:spcPct val="115000"/>
              </a:lnSpc>
              <a:spcBef>
                <a:spcPts val="0"/>
              </a:spcBef>
              <a:spcAft>
                <a:spcPts val="0"/>
              </a:spcAft>
              <a:buSzPts val="1800"/>
              <a:buChar char="●"/>
            </a:pPr>
            <a:r>
              <a:rPr lang="en" sz="1800">
                <a:latin typeface="Calibri"/>
                <a:ea typeface="Calibri"/>
                <a:cs typeface="Calibri"/>
                <a:sym typeface="Calibri"/>
              </a:rPr>
              <a:t>What should the </a:t>
            </a:r>
            <a:r>
              <a:rPr lang="en" sz="1800" b="1">
                <a:latin typeface="Calibri"/>
                <a:ea typeface="Calibri"/>
                <a:cs typeface="Calibri"/>
                <a:sym typeface="Calibri"/>
              </a:rPr>
              <a:t>priorities</a:t>
            </a:r>
            <a:r>
              <a:rPr lang="en" sz="1800">
                <a:latin typeface="Calibri"/>
                <a:ea typeface="Calibri"/>
                <a:cs typeface="Calibri"/>
                <a:sym typeface="Calibri"/>
              </a:rPr>
              <a:t> in this Goal area be for the next 12 months?</a:t>
            </a:r>
            <a:endParaRPr/>
          </a:p>
          <a:p>
            <a:pPr marL="914400" lvl="1" indent="-342900" algn="l" rtl="0">
              <a:lnSpc>
                <a:spcPct val="115000"/>
              </a:lnSpc>
              <a:spcBef>
                <a:spcPts val="0"/>
              </a:spcBef>
              <a:spcAft>
                <a:spcPts val="0"/>
              </a:spcAft>
              <a:buSzPts val="1800"/>
              <a:buChar char="●"/>
            </a:pPr>
            <a:r>
              <a:rPr lang="en" sz="1800" b="1">
                <a:latin typeface="Calibri"/>
                <a:ea typeface="Calibri"/>
                <a:cs typeface="Calibri"/>
                <a:sym typeface="Calibri"/>
              </a:rPr>
              <a:t>Who</a:t>
            </a:r>
            <a:r>
              <a:rPr lang="en" sz="1800">
                <a:latin typeface="Calibri"/>
                <a:ea typeface="Calibri"/>
                <a:cs typeface="Calibri"/>
                <a:sym typeface="Calibri"/>
              </a:rPr>
              <a:t> should be involved in planning &amp; implementation for this Goal area?</a:t>
            </a:r>
            <a:endParaRPr sz="2000">
              <a:latin typeface="Calibri"/>
              <a:ea typeface="Calibri"/>
              <a:cs typeface="Calibri"/>
              <a:sym typeface="Calibri"/>
            </a:endParaRPr>
          </a:p>
          <a:p>
            <a:pPr marL="914400" lvl="1" indent="-342900" algn="l" rtl="0">
              <a:lnSpc>
                <a:spcPct val="115000"/>
              </a:lnSpc>
              <a:spcBef>
                <a:spcPts val="0"/>
              </a:spcBef>
              <a:spcAft>
                <a:spcPts val="0"/>
              </a:spcAft>
              <a:buSzPts val="1800"/>
              <a:buChar char="●"/>
            </a:pPr>
            <a:r>
              <a:rPr lang="en" sz="1800">
                <a:latin typeface="Calibri"/>
                <a:ea typeface="Calibri"/>
                <a:cs typeface="Calibri"/>
                <a:sym typeface="Calibri"/>
              </a:rPr>
              <a:t>How do </a:t>
            </a:r>
            <a:r>
              <a:rPr lang="en" sz="1800" b="1">
                <a:latin typeface="Calibri"/>
                <a:ea typeface="Calibri"/>
                <a:cs typeface="Calibri"/>
                <a:sym typeface="Calibri"/>
              </a:rPr>
              <a:t>you</a:t>
            </a:r>
            <a:r>
              <a:rPr lang="en" sz="1800">
                <a:latin typeface="Calibri"/>
                <a:ea typeface="Calibri"/>
                <a:cs typeface="Calibri"/>
                <a:sym typeface="Calibri"/>
              </a:rPr>
              <a:t> want to be involved?</a:t>
            </a:r>
            <a:endParaRPr/>
          </a:p>
          <a:p>
            <a:pPr marL="457200" lvl="0" indent="-342900" algn="l" rtl="0">
              <a:lnSpc>
                <a:spcPct val="115000"/>
              </a:lnSpc>
              <a:spcBef>
                <a:spcPts val="0"/>
              </a:spcBef>
              <a:spcAft>
                <a:spcPts val="0"/>
              </a:spcAft>
              <a:buSzPts val="1800"/>
              <a:buChar char="●"/>
            </a:pPr>
            <a:r>
              <a:rPr lang="en" sz="2000">
                <a:latin typeface="Calibri"/>
                <a:ea typeface="Calibri"/>
                <a:cs typeface="Calibri"/>
                <a:sym typeface="Calibri"/>
              </a:rPr>
              <a:t>Help your facilitator capture the key points throughout the discussion</a:t>
            </a:r>
            <a:endParaRPr sz="2000"/>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6"/>
          <p:cNvSpPr txBox="1">
            <a:spLocks noGrp="1"/>
          </p:cNvSpPr>
          <p:nvPr>
            <p:ph type="title"/>
          </p:nvPr>
        </p:nvSpPr>
        <p:spPr>
          <a:xfrm>
            <a:off x="311700" y="2137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Sharing Insights from the Breakout Discussions</a:t>
            </a:r>
            <a:endParaRPr b="1"/>
          </a:p>
        </p:txBody>
      </p:sp>
      <p:sp>
        <p:nvSpPr>
          <p:cNvPr id="421" name="Google Shape;421;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endParaRP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7"/>
          <p:cNvSpPr txBox="1">
            <a:spLocks noGrp="1"/>
          </p:cNvSpPr>
          <p:nvPr>
            <p:ph type="title"/>
          </p:nvPr>
        </p:nvSpPr>
        <p:spPr>
          <a:xfrm>
            <a:off x="311700" y="2137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Final Task - Tomorrow’s Headline?</a:t>
            </a:r>
            <a:endParaRPr b="1"/>
          </a:p>
        </p:txBody>
      </p:sp>
      <p:sp>
        <p:nvSpPr>
          <p:cNvPr id="427" name="Google Shape;427;p77"/>
          <p:cNvSpPr txBox="1">
            <a:spLocks noGrp="1"/>
          </p:cNvSpPr>
          <p:nvPr>
            <p:ph type="body" idx="1"/>
          </p:nvPr>
        </p:nvSpPr>
        <p:spPr>
          <a:xfrm>
            <a:off x="311700" y="2133375"/>
            <a:ext cx="8520600" cy="243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2400" b="1">
                <a:solidFill>
                  <a:srgbClr val="000000"/>
                </a:solidFill>
              </a:rPr>
              <a:t>Agree as a table on a 1-sentence news headline about what we as a coalition will have accomplished 3 years from now!</a:t>
            </a:r>
            <a:endParaRPr sz="2400" b="1">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78"/>
          <p:cNvSpPr txBox="1">
            <a:spLocks noGrp="1"/>
          </p:cNvSpPr>
          <p:nvPr>
            <p:ph type="title"/>
          </p:nvPr>
        </p:nvSpPr>
        <p:spPr>
          <a:xfrm>
            <a:off x="311700" y="2064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Final Task - Tomorrow’s Headline?</a:t>
            </a:r>
            <a:endParaRPr b="1"/>
          </a:p>
        </p:txBody>
      </p:sp>
      <p:sp>
        <p:nvSpPr>
          <p:cNvPr id="433" name="Google Shape;433;p78"/>
          <p:cNvSpPr txBox="1">
            <a:spLocks noGrp="1"/>
          </p:cNvSpPr>
          <p:nvPr>
            <p:ph type="body" idx="1"/>
          </p:nvPr>
        </p:nvSpPr>
        <p:spPr>
          <a:xfrm>
            <a:off x="311700" y="2133375"/>
            <a:ext cx="8520600" cy="243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 sz="2400" b="1">
                <a:solidFill>
                  <a:srgbClr val="000000"/>
                </a:solidFill>
              </a:rPr>
              <a:t>Report Out</a:t>
            </a:r>
            <a:endParaRPr sz="2400" b="1">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9"/>
          <p:cNvSpPr txBox="1">
            <a:spLocks noGrp="1"/>
          </p:cNvSpPr>
          <p:nvPr>
            <p:ph type="title"/>
          </p:nvPr>
        </p:nvSpPr>
        <p:spPr>
          <a:xfrm>
            <a:off x="311700" y="221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Next Steps</a:t>
            </a:r>
            <a:endParaRPr b="1"/>
          </a:p>
        </p:txBody>
      </p:sp>
      <p:sp>
        <p:nvSpPr>
          <p:cNvPr id="439" name="Google Shape;439;p79"/>
          <p:cNvSpPr txBox="1">
            <a:spLocks noGrp="1"/>
          </p:cNvSpPr>
          <p:nvPr>
            <p:ph type="body" idx="1"/>
          </p:nvPr>
        </p:nvSpPr>
        <p:spPr>
          <a:xfrm>
            <a:off x="1339162" y="1183994"/>
            <a:ext cx="7709100" cy="34164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n" sz="1600"/>
              <a:t>Continue to develop and staff the </a:t>
            </a:r>
            <a:r>
              <a:rPr lang="en" sz="1600" b="1"/>
              <a:t>PLCC</a:t>
            </a:r>
            <a:endParaRPr sz="1600" b="1"/>
          </a:p>
          <a:p>
            <a:pPr marL="457200" lvl="0" indent="-330200" algn="l" rtl="0">
              <a:lnSpc>
                <a:spcPct val="115000"/>
              </a:lnSpc>
              <a:spcBef>
                <a:spcPts val="0"/>
              </a:spcBef>
              <a:spcAft>
                <a:spcPts val="0"/>
              </a:spcAft>
              <a:buSzPts val="1600"/>
              <a:buChar char="●"/>
            </a:pPr>
            <a:r>
              <a:rPr lang="en" sz="1600"/>
              <a:t>Launch work on the </a:t>
            </a:r>
            <a:r>
              <a:rPr lang="en" sz="1600" b="1"/>
              <a:t>FTA grant</a:t>
            </a:r>
            <a:endParaRPr sz="1600" b="1"/>
          </a:p>
          <a:p>
            <a:pPr marL="457200" lvl="0" indent="-330200" algn="l" rtl="0">
              <a:lnSpc>
                <a:spcPct val="115000"/>
              </a:lnSpc>
              <a:spcBef>
                <a:spcPts val="0"/>
              </a:spcBef>
              <a:spcAft>
                <a:spcPts val="0"/>
              </a:spcAft>
              <a:buSzPts val="1600"/>
              <a:buChar char="●"/>
            </a:pPr>
            <a:r>
              <a:rPr lang="en" sz="1600"/>
              <a:t>Identify leadership, form and convene the </a:t>
            </a:r>
            <a:r>
              <a:rPr lang="en" sz="1600" b="1"/>
              <a:t>Workforce Development</a:t>
            </a:r>
            <a:r>
              <a:rPr lang="en" sz="1600"/>
              <a:t> work group</a:t>
            </a:r>
            <a:endParaRPr sz="1600"/>
          </a:p>
          <a:p>
            <a:pPr marL="457200" lvl="0" indent="-330200" algn="l" rtl="0">
              <a:lnSpc>
                <a:spcPct val="115000"/>
              </a:lnSpc>
              <a:spcBef>
                <a:spcPts val="0"/>
              </a:spcBef>
              <a:spcAft>
                <a:spcPts val="0"/>
              </a:spcAft>
              <a:buSzPts val="1600"/>
              <a:buChar char="●"/>
            </a:pPr>
            <a:r>
              <a:rPr lang="en" sz="1600"/>
              <a:t>Form and convene the </a:t>
            </a:r>
            <a:r>
              <a:rPr lang="en" sz="1600" b="1"/>
              <a:t>Vibrant Communities</a:t>
            </a:r>
            <a:r>
              <a:rPr lang="en" sz="1600"/>
              <a:t> workgroup</a:t>
            </a:r>
            <a:endParaRPr sz="1600"/>
          </a:p>
          <a:p>
            <a:pPr marL="457200" lvl="0" indent="-330200" algn="l" rtl="0">
              <a:lnSpc>
                <a:spcPct val="115000"/>
              </a:lnSpc>
              <a:spcBef>
                <a:spcPts val="0"/>
              </a:spcBef>
              <a:spcAft>
                <a:spcPts val="0"/>
              </a:spcAft>
              <a:buSzPts val="1600"/>
              <a:buChar char="●"/>
            </a:pPr>
            <a:r>
              <a:rPr lang="en" sz="1600"/>
              <a:t>Reconvene the </a:t>
            </a:r>
            <a:r>
              <a:rPr lang="en" sz="1600" b="1"/>
              <a:t>Small Business/Economic Development </a:t>
            </a:r>
            <a:r>
              <a:rPr lang="en" sz="1600"/>
              <a:t>work group</a:t>
            </a:r>
            <a:endParaRPr sz="1600"/>
          </a:p>
          <a:p>
            <a:pPr marL="457200" lvl="0" indent="-330200" algn="l" rtl="0">
              <a:lnSpc>
                <a:spcPct val="115000"/>
              </a:lnSpc>
              <a:spcBef>
                <a:spcPts val="0"/>
              </a:spcBef>
              <a:spcAft>
                <a:spcPts val="0"/>
              </a:spcAft>
              <a:buSzPts val="1600"/>
              <a:buChar char="●"/>
            </a:pPr>
            <a:r>
              <a:rPr lang="en" sz="1600"/>
              <a:t>Complete and begin to implement the </a:t>
            </a:r>
            <a:r>
              <a:rPr lang="en" sz="1600" b="1"/>
              <a:t>Housing Action Plan</a:t>
            </a:r>
            <a:endParaRPr sz="1600" b="1"/>
          </a:p>
          <a:p>
            <a:pPr marL="457200" lvl="0" indent="-330200" algn="l" rtl="0">
              <a:spcBef>
                <a:spcPts val="0"/>
              </a:spcBef>
              <a:spcAft>
                <a:spcPts val="0"/>
              </a:spcAft>
              <a:buSzPts val="1600"/>
              <a:buChar char="●"/>
            </a:pPr>
            <a:r>
              <a:rPr lang="en" sz="1600"/>
              <a:t>Form and convene the </a:t>
            </a:r>
            <a:r>
              <a:rPr lang="en" sz="1600" b="1"/>
              <a:t>Purple Line Caucus </a:t>
            </a:r>
            <a:endParaRPr sz="1600" b="1"/>
          </a:p>
          <a:p>
            <a:pPr marL="457200" lvl="0" indent="-330200" algn="l" rtl="0">
              <a:lnSpc>
                <a:spcPct val="115000"/>
              </a:lnSpc>
              <a:spcBef>
                <a:spcPts val="0"/>
              </a:spcBef>
              <a:spcAft>
                <a:spcPts val="0"/>
              </a:spcAft>
              <a:buSzPts val="1600"/>
              <a:buChar char="●"/>
            </a:pPr>
            <a:r>
              <a:rPr lang="en" sz="1600"/>
              <a:t>Form and launch </a:t>
            </a:r>
            <a:r>
              <a:rPr lang="en" sz="1600" b="1"/>
              <a:t>Anchor Institutions </a:t>
            </a:r>
            <a:r>
              <a:rPr lang="en" sz="1600"/>
              <a:t>roundtable</a:t>
            </a:r>
            <a:endParaRPr sz="1600"/>
          </a:p>
          <a:p>
            <a:pPr marL="457200" lvl="0" indent="-330200" algn="l" rtl="0">
              <a:lnSpc>
                <a:spcPct val="115000"/>
              </a:lnSpc>
              <a:spcBef>
                <a:spcPts val="0"/>
              </a:spcBef>
              <a:spcAft>
                <a:spcPts val="0"/>
              </a:spcAft>
              <a:buSzPts val="1600"/>
              <a:buChar char="●"/>
            </a:pPr>
            <a:r>
              <a:rPr lang="en" sz="1600"/>
              <a:t>Continue </a:t>
            </a:r>
            <a:r>
              <a:rPr lang="en" sz="1600" b="1"/>
              <a:t>Measurement and Monitoring</a:t>
            </a:r>
            <a:endParaRPr sz="1600" b="1"/>
          </a:p>
          <a:p>
            <a:pPr marL="457200" lvl="0" indent="-330200" algn="l" rtl="0">
              <a:lnSpc>
                <a:spcPct val="115000"/>
              </a:lnSpc>
              <a:spcBef>
                <a:spcPts val="0"/>
              </a:spcBef>
              <a:spcAft>
                <a:spcPts val="0"/>
              </a:spcAft>
              <a:buSzPts val="1600"/>
              <a:buChar char="●"/>
            </a:pPr>
            <a:r>
              <a:rPr lang="en" sz="1600"/>
              <a:t>Develop and launch </a:t>
            </a:r>
            <a:r>
              <a:rPr lang="en" sz="1600" b="1"/>
              <a:t>Communications</a:t>
            </a:r>
            <a:r>
              <a:rPr lang="en" sz="1600"/>
              <a:t> strategy.</a:t>
            </a:r>
            <a:endParaRPr sz="1600"/>
          </a:p>
          <a:p>
            <a:pPr marL="457200" lvl="0" indent="0" algn="l" rtl="0">
              <a:lnSpc>
                <a:spcPct val="115000"/>
              </a:lnSpc>
              <a:spcBef>
                <a:spcPts val="0"/>
              </a:spcBef>
              <a:spcAft>
                <a:spcPts val="0"/>
              </a:spcAft>
              <a:buNone/>
            </a:pPr>
            <a:endParaRPr sz="1600"/>
          </a:p>
        </p:txBody>
      </p:sp>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0"/>
          <p:cNvSpPr txBox="1">
            <a:spLocks noGrp="1"/>
          </p:cNvSpPr>
          <p:nvPr>
            <p:ph type="title"/>
          </p:nvPr>
        </p:nvSpPr>
        <p:spPr>
          <a:xfrm>
            <a:off x="311700" y="1991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Next steps</a:t>
            </a:r>
            <a:endParaRPr b="1"/>
          </a:p>
        </p:txBody>
      </p:sp>
      <p:sp>
        <p:nvSpPr>
          <p:cNvPr id="445" name="Google Shape;445;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3000">
                <a:solidFill>
                  <a:srgbClr val="000000"/>
                </a:solidFill>
              </a:rPr>
              <a:t>If you haven’t, please sign the Community Development Agreement!</a:t>
            </a:r>
            <a:endParaRPr sz="3000">
              <a:solidFill>
                <a:srgbClr val="000000"/>
              </a:solidFill>
            </a:endParaRPr>
          </a:p>
          <a:p>
            <a:pPr marL="0" lvl="0" indent="0" algn="ctr" rtl="0">
              <a:lnSpc>
                <a:spcPct val="115000"/>
              </a:lnSpc>
              <a:spcBef>
                <a:spcPts val="1600"/>
              </a:spcBef>
              <a:spcAft>
                <a:spcPts val="0"/>
              </a:spcAft>
              <a:buSzPts val="1800"/>
              <a:buNone/>
            </a:pPr>
            <a:endParaRPr sz="3000">
              <a:solidFill>
                <a:srgbClr val="000000"/>
              </a:solidFill>
            </a:endParaRPr>
          </a:p>
          <a:p>
            <a:pPr marL="0" lvl="0" indent="0" algn="ctr" rtl="0">
              <a:lnSpc>
                <a:spcPct val="115000"/>
              </a:lnSpc>
              <a:spcBef>
                <a:spcPts val="1600"/>
              </a:spcBef>
              <a:spcAft>
                <a:spcPts val="1600"/>
              </a:spcAft>
              <a:buSzPts val="1800"/>
              <a:buNone/>
            </a:pPr>
            <a:r>
              <a:rPr lang="en" sz="3000">
                <a:solidFill>
                  <a:srgbClr val="000000"/>
                </a:solidFill>
              </a:rPr>
              <a:t>http://purplelinecorridor.org/agreement/</a:t>
            </a:r>
            <a:endParaRPr sz="3000">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101654"/>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smtClean="0"/>
              <a:t>Keypad polling </a:t>
            </a:r>
            <a:endParaRPr sz="40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72" y="1193452"/>
            <a:ext cx="2259058" cy="341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txBox="1">
            <a:spLocks/>
          </p:cNvSpPr>
          <p:nvPr/>
        </p:nvSpPr>
        <p:spPr>
          <a:xfrm>
            <a:off x="3659947" y="1036983"/>
            <a:ext cx="5006975" cy="3962400"/>
          </a:xfrm>
          <a:prstGeom prst="rect">
            <a:avLst/>
          </a:prstGeom>
        </p:spPr>
        <p:txBody>
          <a:bodyPr vert="horz" lIns="91440" tIns="45720" rIns="91440" bIns="45720" rtlCol="0" anchor="t" anchorCtr="0">
            <a:normAutofit fontScale="92500"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spcAft>
                <a:spcPts val="1800"/>
              </a:spcAft>
              <a:buClr>
                <a:srgbClr val="7030A0"/>
              </a:buClr>
              <a:defRPr/>
            </a:pPr>
            <a:r>
              <a:rPr lang="en-US" sz="3200" dirty="0" smtClean="0">
                <a:solidFill>
                  <a:srgbClr val="303030"/>
                </a:solidFill>
                <a:latin typeface="Franklin Gothic Book"/>
              </a:rPr>
              <a:t>Press the button of your choice</a:t>
            </a:r>
          </a:p>
          <a:p>
            <a:pPr>
              <a:spcAft>
                <a:spcPts val="1800"/>
              </a:spcAft>
              <a:buClr>
                <a:srgbClr val="7030A0"/>
              </a:buClr>
              <a:defRPr/>
            </a:pPr>
            <a:r>
              <a:rPr lang="en-US" sz="3200" dirty="0" smtClean="0">
                <a:solidFill>
                  <a:srgbClr val="303030"/>
                </a:solidFill>
                <a:latin typeface="Franklin Gothic Book"/>
              </a:rPr>
              <a:t>When you get the green light, your vote has been received</a:t>
            </a:r>
          </a:p>
          <a:p>
            <a:pPr>
              <a:spcAft>
                <a:spcPts val="1800"/>
              </a:spcAft>
              <a:buClr>
                <a:srgbClr val="7030A0"/>
              </a:buClr>
              <a:defRPr/>
            </a:pPr>
            <a:r>
              <a:rPr lang="en-US" sz="3200" dirty="0" smtClean="0">
                <a:solidFill>
                  <a:srgbClr val="303030"/>
                </a:solidFill>
                <a:latin typeface="Franklin Gothic Book"/>
              </a:rPr>
              <a:t>If you make a mistake, just vote again</a:t>
            </a:r>
          </a:p>
          <a:p>
            <a:pPr marL="0" indent="0">
              <a:buClr>
                <a:srgbClr val="AD0101"/>
              </a:buClr>
              <a:buFont typeface="Arial" pitchFamily="34" charset="0"/>
              <a:buNone/>
              <a:defRPr/>
            </a:pPr>
            <a:endParaRPr lang="en-US" dirty="0">
              <a:solidFill>
                <a:srgbClr val="303030"/>
              </a:solidFill>
              <a:latin typeface="Franklin Gothic Book"/>
            </a:endParaRPr>
          </a:p>
        </p:txBody>
      </p:sp>
      <p:sp>
        <p:nvSpPr>
          <p:cNvPr id="3" name="Multiply 2"/>
          <p:cNvSpPr/>
          <p:nvPr/>
        </p:nvSpPr>
        <p:spPr>
          <a:xfrm>
            <a:off x="1110243" y="3247027"/>
            <a:ext cx="284922" cy="271670"/>
          </a:xfrm>
          <a:prstGeom prst="mathMultiply">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9" name="Multiply 8"/>
          <p:cNvSpPr/>
          <p:nvPr/>
        </p:nvSpPr>
        <p:spPr>
          <a:xfrm>
            <a:off x="1956422" y="3250979"/>
            <a:ext cx="284922" cy="271670"/>
          </a:xfrm>
          <a:prstGeom prst="mathMultiply">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custDataLst>
      <p:tags r:id="rId1"/>
    </p:custDataLst>
    <p:extLst>
      <p:ext uri="{BB962C8B-B14F-4D97-AF65-F5344CB8AC3E}">
        <p14:creationId xmlns:p14="http://schemas.microsoft.com/office/powerpoint/2010/main" val="249169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81"/>
          <p:cNvSpPr txBox="1">
            <a:spLocks noGrp="1"/>
          </p:cNvSpPr>
          <p:nvPr>
            <p:ph type="title"/>
          </p:nvPr>
        </p:nvSpPr>
        <p:spPr>
          <a:xfrm>
            <a:off x="311700" y="2356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t>Adjourn to Reception</a:t>
            </a:r>
            <a:endParaRPr b="1"/>
          </a:p>
        </p:txBody>
      </p:sp>
      <p:sp>
        <p:nvSpPr>
          <p:cNvPr id="451" name="Google Shape;451;p81"/>
          <p:cNvSpPr txBox="1">
            <a:spLocks noGrp="1"/>
          </p:cNvSpPr>
          <p:nvPr>
            <p:ph type="body" idx="1"/>
          </p:nvPr>
        </p:nvSpPr>
        <p:spPr>
          <a:xfrm>
            <a:off x="311700" y="1100450"/>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endParaRPr sz="2400" b="1">
              <a:solidFill>
                <a:srgbClr val="000000"/>
              </a:solidFill>
            </a:endParaRPr>
          </a:p>
          <a:p>
            <a:pPr marL="0" lvl="0" indent="0" algn="ctr" rtl="0">
              <a:lnSpc>
                <a:spcPct val="115000"/>
              </a:lnSpc>
              <a:spcBef>
                <a:spcPts val="1600"/>
              </a:spcBef>
              <a:spcAft>
                <a:spcPts val="0"/>
              </a:spcAft>
              <a:buSzPts val="1800"/>
              <a:buNone/>
            </a:pPr>
            <a:r>
              <a:rPr lang="en" sz="2400" b="1">
                <a:solidFill>
                  <a:srgbClr val="000000"/>
                </a:solidFill>
              </a:rPr>
              <a:t>Please join us for </a:t>
            </a:r>
            <a:endParaRPr sz="2400" b="1">
              <a:solidFill>
                <a:srgbClr val="000000"/>
              </a:solidFill>
            </a:endParaRPr>
          </a:p>
          <a:p>
            <a:pPr marL="0" lvl="0" indent="0" algn="ctr" rtl="0">
              <a:lnSpc>
                <a:spcPct val="115000"/>
              </a:lnSpc>
              <a:spcBef>
                <a:spcPts val="1600"/>
              </a:spcBef>
              <a:spcAft>
                <a:spcPts val="0"/>
              </a:spcAft>
              <a:buSzPts val="1800"/>
              <a:buNone/>
            </a:pPr>
            <a:r>
              <a:rPr lang="en" sz="2400" b="1">
                <a:solidFill>
                  <a:srgbClr val="000000"/>
                </a:solidFill>
              </a:rPr>
              <a:t>a Beer, Wine &amp; Cheese Reception from 3-5p</a:t>
            </a:r>
            <a:br>
              <a:rPr lang="en" sz="2400" b="1">
                <a:solidFill>
                  <a:srgbClr val="000000"/>
                </a:solidFill>
              </a:rPr>
            </a:br>
            <a:endParaRPr sz="2400" b="1">
              <a:solidFill>
                <a:srgbClr val="000000"/>
              </a:solidFill>
            </a:endParaRPr>
          </a:p>
          <a:p>
            <a:pPr marL="0" lvl="0" indent="0" algn="ctr" rtl="0">
              <a:lnSpc>
                <a:spcPct val="115000"/>
              </a:lnSpc>
              <a:spcBef>
                <a:spcPts val="1600"/>
              </a:spcBef>
              <a:spcAft>
                <a:spcPts val="1600"/>
              </a:spcAft>
              <a:buSzPts val="1800"/>
              <a:buNone/>
            </a:pPr>
            <a:r>
              <a:rPr lang="en" sz="2400" b="1">
                <a:solidFill>
                  <a:srgbClr val="000000"/>
                </a:solidFill>
              </a:rPr>
              <a:t>Thank you for coming!</a:t>
            </a:r>
            <a:endParaRPr sz="2400" b="1">
              <a:solidFill>
                <a:srgbClr val="000000"/>
              </a:solidFill>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49656"/>
            <a:ext cx="8520600" cy="572700"/>
          </a:xfrm>
        </p:spPr>
        <p:txBody>
          <a:bodyPr/>
          <a:lstStyle/>
          <a:p>
            <a:pPr algn="ctr"/>
            <a:r>
              <a:rPr lang="en-US" sz="3600" b="1" dirty="0" smtClean="0"/>
              <a:t>Where do you live?</a:t>
            </a:r>
            <a:endParaRPr lang="en-US" sz="3600" b="1" dirty="0"/>
          </a:p>
        </p:txBody>
      </p:sp>
      <p:graphicFrame>
        <p:nvGraphicFramePr>
          <p:cNvPr id="4" name="TPChart"/>
          <p:cNvGraphicFramePr>
            <a:graphicFrameLocks/>
          </p:cNvGraphicFramePr>
          <p:nvPr>
            <p:custDataLst>
              <p:tags r:id="rId3"/>
            </p:custDataLst>
            <p:extLst>
              <p:ext uri="{D42A27DB-BD31-4B8C-83A1-F6EECF244321}">
                <p14:modId xmlns:p14="http://schemas.microsoft.com/office/powerpoint/2010/main" val="2938692490"/>
              </p:ext>
            </p:extLst>
          </p:nvPr>
        </p:nvGraphicFramePr>
        <p:xfrm>
          <a:off x="127000" y="1473200"/>
          <a:ext cx="9144000" cy="2962275"/>
        </p:xfrm>
        <a:graphic>
          <a:graphicData uri="http://schemas.openxmlformats.org/presentationml/2006/ole">
            <mc:AlternateContent xmlns:mc="http://schemas.openxmlformats.org/markup-compatibility/2006">
              <mc:Choice xmlns:v="urn:schemas-microsoft-com:vml" Requires="v">
                <p:oleObj spid="_x0000_s1049" name="Chart" r:id="rId7" imgW="9143977" imgH="2962251" progId="MSGraph.Chart.8">
                  <p:embed followColorScheme="full"/>
                </p:oleObj>
              </mc:Choice>
              <mc:Fallback>
                <p:oleObj name="Chart" r:id="rId7" imgW="9143977" imgH="2962251" progId="MSGraph.Chart.8">
                  <p:embed followColorScheme="full"/>
                  <p:pic>
                    <p:nvPicPr>
                      <p:cNvPr id="0" name=""/>
                      <p:cNvPicPr/>
                      <p:nvPr/>
                    </p:nvPicPr>
                    <p:blipFill>
                      <a:blip r:embed="rId8"/>
                      <a:stretch>
                        <a:fillRect/>
                      </a:stretch>
                    </p:blipFill>
                    <p:spPr>
                      <a:xfrm>
                        <a:off x="127000" y="1473200"/>
                        <a:ext cx="9144000" cy="2962275"/>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1397000" y="1600200"/>
            <a:ext cx="8229600" cy="4525963"/>
          </a:xfrm>
        </p:spPr>
        <p:txBody>
          <a:bodyPr tIns="45720" bIns="45720">
            <a:noAutofit/>
          </a:bodyPr>
          <a:lstStyle/>
          <a:p>
            <a:pPr marL="571500" indent="-457200">
              <a:lnSpc>
                <a:spcPct val="100000"/>
              </a:lnSpc>
              <a:spcBef>
                <a:spcPct val="20000"/>
              </a:spcBef>
              <a:buFont typeface="+mj-lt"/>
              <a:buAutoNum type="arabicPeriod"/>
            </a:pPr>
            <a:r>
              <a:rPr lang="en-US" sz="2400" dirty="0"/>
              <a:t>In Prince George’s and in the corridor</a:t>
            </a:r>
          </a:p>
          <a:p>
            <a:pPr marL="571500" indent="-457200">
              <a:lnSpc>
                <a:spcPct val="100000"/>
              </a:lnSpc>
              <a:spcBef>
                <a:spcPct val="20000"/>
              </a:spcBef>
              <a:buFont typeface="+mj-lt"/>
              <a:buAutoNum type="arabicPeriod"/>
            </a:pPr>
            <a:r>
              <a:rPr lang="en-US" sz="2400" dirty="0"/>
              <a:t>In Prince George’s but outside the corridor</a:t>
            </a:r>
          </a:p>
          <a:p>
            <a:pPr marL="571500" indent="-457200">
              <a:lnSpc>
                <a:spcPct val="100000"/>
              </a:lnSpc>
              <a:spcBef>
                <a:spcPct val="20000"/>
              </a:spcBef>
              <a:buFont typeface="+mj-lt"/>
              <a:buAutoNum type="arabicPeriod"/>
            </a:pPr>
            <a:r>
              <a:rPr lang="en-US" sz="2400" dirty="0"/>
              <a:t>In Montgomery and in the corridor</a:t>
            </a:r>
          </a:p>
          <a:p>
            <a:pPr marL="571500" indent="-457200">
              <a:lnSpc>
                <a:spcPct val="100000"/>
              </a:lnSpc>
              <a:spcBef>
                <a:spcPct val="20000"/>
              </a:spcBef>
              <a:buFont typeface="+mj-lt"/>
              <a:buAutoNum type="arabicPeriod"/>
            </a:pPr>
            <a:r>
              <a:rPr lang="en-US" sz="2400" dirty="0"/>
              <a:t>In Montgomery and outside the corridor</a:t>
            </a:r>
          </a:p>
          <a:p>
            <a:pPr marL="571500" indent="-457200">
              <a:lnSpc>
                <a:spcPct val="100000"/>
              </a:lnSpc>
              <a:spcBef>
                <a:spcPct val="20000"/>
              </a:spcBef>
              <a:buFont typeface="+mj-lt"/>
              <a:buAutoNum type="arabicPeriod"/>
            </a:pPr>
            <a:r>
              <a:rPr lang="en-US" sz="2400" dirty="0"/>
              <a:t>Somewhere else in the region</a:t>
            </a:r>
          </a:p>
          <a:p>
            <a:pPr marL="571500" indent="-457200">
              <a:lnSpc>
                <a:spcPct val="100000"/>
              </a:lnSpc>
              <a:spcBef>
                <a:spcPct val="20000"/>
              </a:spcBef>
              <a:buFont typeface="+mj-lt"/>
              <a:buAutoNum type="arabicPeriod"/>
            </a:pPr>
            <a:r>
              <a:rPr lang="en-US" sz="2400" dirty="0"/>
              <a:t>Outside the region but I love </a:t>
            </a:r>
            <a:r>
              <a:rPr lang="en-US" sz="2400" dirty="0" smtClean="0"/>
              <a:t>coalition </a:t>
            </a:r>
            <a:r>
              <a:rPr lang="en-US" sz="2400" dirty="0"/>
              <a:t>meetings</a:t>
            </a:r>
            <a:r>
              <a:rPr lang="en-US" sz="2400" dirty="0" smtClean="0"/>
              <a:t>!</a:t>
            </a:r>
            <a:endParaRPr lang="en-US" sz="2400" dirty="0"/>
          </a:p>
        </p:txBody>
      </p:sp>
    </p:spTree>
    <p:custDataLst>
      <p:tags r:id="rId2"/>
    </p:custDataLst>
    <p:extLst>
      <p:ext uri="{BB962C8B-B14F-4D97-AF65-F5344CB8AC3E}">
        <p14:creationId xmlns:p14="http://schemas.microsoft.com/office/powerpoint/2010/main" val="360597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00"/>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7"/>
  <p:tag name="TPVERSION" val="2008"/>
  <p:tag name="RESPTABLESTYLE" val="-1"/>
  <p:tag name="RACERSMAXDISPLAYED" val="5"/>
  <p:tag name="GRIDSIZE" val="{Width=800, Height=600}"/>
  <p:tag name="REALTIMEBACKUP" val="False"/>
  <p:tag name="PRRESPONSE3" val="8"/>
  <p:tag name="SAVECSVWITHSESSION" val="True"/>
  <p:tag name="BACKUPMAINTENANCE" val="7"/>
  <p:tag name="BUBBLEVALUEFORMAT" val="0.0"/>
  <p:tag name="CHARTCOLORS" val="1"/>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0"/>
  <p:tag name="RACEANIMATIONSPEED" val="3"/>
  <p:tag name="NUMRESPONSES" val="1"/>
  <p:tag name="CUSTOMCELLBACKCOLOR4" val="-8355712"/>
  <p:tag name="PRRESPONSE7" val="4"/>
  <p:tag name="FIBINCLUDEOTHER" val="True"/>
  <p:tag name="DELIMITERS" val="3.1"/>
  <p:tag name="DEFAULTNUMTEAMS" val="2"/>
  <p:tag name="TASKPANEKEY" val="7795c637-83ae-43f3-8e28-212598fe37ca"/>
  <p:tag name="TPFULLVERSION" val="4.3.2.1178"/>
  <p:tag name="LUIDIAENABLED" val="False"/>
  <p:tag name="EXPANDSHOWBAR" val="False"/>
</p:tagLst>
</file>

<file path=ppt/tags/tag10.xml><?xml version="1.0" encoding="utf-8"?>
<p:tagLst xmlns:a="http://schemas.openxmlformats.org/drawingml/2006/main" xmlns:r="http://schemas.openxmlformats.org/officeDocument/2006/relationships" xmlns:p="http://schemas.openxmlformats.org/presentationml/2006/main">
  <p:tag name="SLIDEGUID" val="4115B007E8514F029328CDE35B4C1D6C"/>
  <p:tag name="SLIDEID" val="4115B007E8514F029328CDE35B4C1D6C"/>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ANSWERSALIAS" val="In Prince George’s and in the corridor|smicln|In Prince George’s but outside the corridor|smicln|In Montgomery and in the corridor|smicln|In Montgomery and outside the corridor|smicln|Somewhere else in the region|smicln|Outside the region but I love coalition meetings!"/>
  <p:tag name="CHARTCOLORINDICES" val="37,37,37,37,37,37,37,37,37,37,10,3"/>
  <p:tag name="QUESTIONALIAS" val="Where do you live?"/>
  <p:tag name="VALUES" val="No Value|smicln|No Value|smicln|No Value|smicln|No Value|smicln|No Value|smicln|No Value"/>
  <p:tag name="RESPONSESGATHERED" val="True"/>
  <p:tag name="TOTALRESPONSES" val="74"/>
  <p:tag name="RESPONSECOUNT" val="74"/>
  <p:tag name="SLICED" val="False"/>
  <p:tag name="RESPONSES" val="-;-;-;-;-;3;2;5;1;1;3;4;3;4;4;4;5;5;2;2;4;5;3;2;3;4;3;2;1;5;2;2;2;4;2;5;3;1;2;4;4;1;2;1;2;2;5;1;3;5;4;3;6;5;5;6;3;4;3;1;4;3;1;4;3;3;2;1;4;2;1;4;4;3;2;2;6;1;3;"/>
  <p:tag name="CHARTSTRINGSTD" val="12 17 16 16 10 3"/>
  <p:tag name="CHARTSTRINGREV" val="3 10 16 16 17 12"/>
  <p:tag name="CHARTSTRINGSTDPER" val="0.162162162162162 0.22972972972973 0.216216216216216 0.216216216216216 0.135135135135135 0.0405405405405405"/>
  <p:tag name="CHARTSTRINGREVPER" val="0.0405405405405405 0.135135135135135 0.216216216216216 0.216216216216216 0.22972972972973 0.162162162162162"/>
  <p:tag name="ANONYMOUSTEMP" val="False"/>
</p:tagLst>
</file>

<file path=ppt/tags/tag11.xml><?xml version="1.0" encoding="utf-8"?>
<p:tagLst xmlns:a="http://schemas.openxmlformats.org/drawingml/2006/main" xmlns:r="http://schemas.openxmlformats.org/officeDocument/2006/relationships" xmlns:p="http://schemas.openxmlformats.org/presentationml/2006/main">
  <p:tag name="CHARTTYPE" val="3"/>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234"/>
  <p:tag name="FONTSIZE" val="24"/>
  <p:tag name="BULLETTYPE" val="ppBulletArabicPeriod"/>
  <p:tag name="ANSWERTEXT" val="In Prince George’s and in the corridor&#10;In Prince George’s but outside the corridor&#10;In Montgomery and in the corridor&#10;In Montgomery and outside the corridor&#10;Somewhere else in the region&#10;Outside the region but I love coalition meetings!"/>
</p:tagLst>
</file>

<file path=ppt/tags/tag13.xml><?xml version="1.0" encoding="utf-8"?>
<p:tagLst xmlns:a="http://schemas.openxmlformats.org/drawingml/2006/main" xmlns:r="http://schemas.openxmlformats.org/officeDocument/2006/relationships" xmlns:p="http://schemas.openxmlformats.org/presentationml/2006/main">
  <p:tag name="SLIDEGUID" val="6B327C631C6E4809A051D769399D9880"/>
  <p:tag name="SLIDEID" val="6B327C631C6E4809A051D769399D988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Right now I am…"/>
  <p:tag name="ANSWERSALIAS" val="Involved with work in the corridor|smicln|Not involved with work in the corridor but I have been|smicln|Not involved, but I plan to be in the near future!|smicln|… Purple Line, what’s the Purple Line corridor?"/>
  <p:tag name="CHARTCOLORINDICES" val="37,37,37,37,37,37,37,37,37,37,10,3"/>
  <p:tag name="VALUES" val="No Value|smicln|No Value|smicln|No Value|smicln|No Value"/>
  <p:tag name="RESPONSESGATHERED" val="True"/>
  <p:tag name="TOTALRESPONSES" val="78"/>
  <p:tag name="RESPONSECOUNT" val="78"/>
  <p:tag name="SLICED" val="False"/>
  <p:tag name="RESPONSES" val="-;-;-;-;-;1;1;1;3;1;1;1;1;1;3;1;1;1;-;1;1;1;1;1;1;1;1;1;1;1;2;1;1;1;2;1;1;1;1;1;1;1;1;1;1;1;1;1;1;1;1;1;3;1;1;-;1;1;1;1;1;1;3;1;1;1;1;1;1;1;-;1;3;3;3;3;1;1;1;3;1;1;3;1;1;3;"/>
  <p:tag name="CHARTSTRINGSTD" val="65 2 11 0"/>
  <p:tag name="CHARTSTRINGREV" val="0 11 2 65"/>
  <p:tag name="CHARTSTRINGSTDPER" val="0.833333333333333 0.0256410256410256 0.141025641025641 0"/>
  <p:tag name="CHARTSTRINGREVPER" val="0 0.141025641025641 0.0256410256410256 0.833333333333333"/>
  <p:tag name="ANONYMOUSTEMP" val="False"/>
</p:tagLst>
</file>

<file path=ppt/tags/tag14.xml><?xml version="1.0" encoding="utf-8"?>
<p:tagLst xmlns:a="http://schemas.openxmlformats.org/drawingml/2006/main" xmlns:r="http://schemas.openxmlformats.org/officeDocument/2006/relationships" xmlns:p="http://schemas.openxmlformats.org/presentationml/2006/main">
  <p:tag name="CHARTTYPE" val="3"/>
</p:tagLst>
</file>

<file path=ppt/tags/tag1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88"/>
  <p:tag name="FONTSIZE" val="24"/>
  <p:tag name="BULLETTYPE" val="ppBulletArabicPeriod"/>
  <p:tag name="ANSWERTEXT" val="Involved with work in the corridor&#10;Not involved with work in the corridor but I have been&#10;Not involved, but I plan to be in the near future!&#10;… Purple Line, what’s the Purple Line corridor?"/>
</p:tagLst>
</file>

<file path=ppt/tags/tag16.xml><?xml version="1.0" encoding="utf-8"?>
<p:tagLst xmlns:a="http://schemas.openxmlformats.org/drawingml/2006/main" xmlns:r="http://schemas.openxmlformats.org/officeDocument/2006/relationships" xmlns:p="http://schemas.openxmlformats.org/presentationml/2006/main">
  <p:tag name="SLIDEGUID" val="06B0987C64F54C2D9C4CF114314EABA7"/>
  <p:tag name="SLIDEID" val="06B0987C64F54C2D9C4CF114314EABA7"/>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ANSWERSALIAS" val="Housing|smicln|Small business and small business preservation|smicln|Workforce development|smicln|Neighborhood preservation|smicln|Transit oriented development along the line|smicln|Construction of the line|smicln|Keeping people informed about Purple Line issues|smicln|More than one of the above issues|smicln|An issue not in the above list|smicln|I am not involved at all currently"/>
  <p:tag name="CHARTCOLORINDICES" val="37,37,37,37,37,37,37,37,37,37,10,3"/>
  <p:tag name="QUESTIONALIAS" val="If you are involved in the Purple Line  Corridor right now, are you involved with:"/>
  <p:tag name="VALUES" val="No Value|smicln|No Value|smicln|No Value|smicln|No Value|smicln|No Value|smicln|No Value|smicln|No Value|smicln|No Value|smicln|No Value|smicln|No Value"/>
  <p:tag name="RESPONSESGATHERED" val="True"/>
  <p:tag name="TOTALRESPONSES" val="76"/>
  <p:tag name="RESPONSECOUNT" val="76"/>
  <p:tag name="SLICED" val="False"/>
  <p:tag name="RESPONSES" val="-;-;-;-;-;8;2;2;0;8;8;8;1;8;0;8;8;8;-;8;1;8;-;8;1;8;8;2;2;1;-;8;4;2;5;9;4;8;8;8;8;8;-;8;8;8;2;8;8;8;-;8;8;8;8;-;3;8;8;8;2;7;0;3;7;7;1;1;1;8;1;2;1;5;7;2;1;8;8;0;7;8;8;8;1;3;9;"/>
  <p:tag name="CHARTSTRINGSTD" val="11 9 3 2 2 0 5 38 2 4"/>
  <p:tag name="CHARTSTRINGREV" val="4 2 38 5 0 2 2 3 9 11"/>
  <p:tag name="CHARTSTRINGSTDPER" val="0.144736842105263 0.118421052631579 0.0394736842105263 0.0263157894736842 0.0263157894736842 0 0.0657894736842105 0.5 0.0263157894736842 0.0526315789473684"/>
  <p:tag name="CHARTSTRINGREVPER" val="0.0526315789473684 0.0263157894736842 0.5 0.0657894736842105 0 0.0263157894736842 0.0263157894736842 0.0394736842105263 0.118421052631579 0.144736842105263"/>
  <p:tag name="ANONYMOUSTEMP" val="False"/>
</p:tagLst>
</file>

<file path=ppt/tags/tag17.xml><?xml version="1.0" encoding="utf-8"?>
<p:tagLst xmlns:a="http://schemas.openxmlformats.org/drawingml/2006/main" xmlns:r="http://schemas.openxmlformats.org/officeDocument/2006/relationships" xmlns:p="http://schemas.openxmlformats.org/presentationml/2006/main">
  <p:tag name="CHARTTYPE" val="3"/>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320"/>
  <p:tag name="FONTSIZE" val="20"/>
  <p:tag name="BULLETTYPE" val="ppBulletArabicPeriod"/>
  <p:tag name="ANSWERTEXT" val="Housing&#10;Small business and small business preservation&#10;Workforce development&#10;Neighborhood preservation&#10;Transit oriented development along the line&#10;Construction of the line&#10;Keeping people informed about Purple Line issues&#10;More than one of the above issues&#10;An issue not in the above list&#10;I am not involved at all currently"/>
</p:tagLst>
</file>

<file path=ppt/tags/tag19.xml><?xml version="1.0" encoding="utf-8"?>
<p:tagLst xmlns:a="http://schemas.openxmlformats.org/drawingml/2006/main" xmlns:r="http://schemas.openxmlformats.org/officeDocument/2006/relationships" xmlns:p="http://schemas.openxmlformats.org/presentationml/2006/main">
  <p:tag name="SLIDEGUID" val="AB9822BE868A4ACC9B4EC2A274E7EFD5"/>
  <p:tag name="SLIDEID" val="AB9822BE868A4ACC9B4EC2A274E7EFD5"/>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What do you see as the most important  challenge along the corridor over the next few years?"/>
  <p:tag name="ANSWERSALIAS" val="Preserving the affordability of housing|smicln|Keeping residents and families from getting displaced|smicln|Helping business owners survive during construction? |smicln|Losing the unique character of current neighborhoods along the line|smicln|Supporting residents in getting good jobs during and after construction|smicln|Attracting new amenities that are currently lacking in parts of the corridor|smicln|Ensuring our neighborhoods become more walkable, bikeable and accessible|smicln|Some other option not listed here"/>
  <p:tag name="CHARTCOLORINDICES" val="37,37,37,37,37,37,37,37,37,37,10,3"/>
  <p:tag name="VALUES" val="No Value|smicln|No Value|smicln|No Value|smicln|No Value|smicln|No Value|smicln|No Value|smicln|No Value|smicln|No Value"/>
  <p:tag name="RESPONSESGATHERED" val="True"/>
  <p:tag name="TOTALRESPONSES" val="79"/>
  <p:tag name="RESPONSECOUNT" val="79"/>
  <p:tag name="SLICED" val="False"/>
  <p:tag name="RESPONSES" val="-;-;-;-;-;3;3;3;7;2;2;4;6;7;1;2;3;6;-;3;-;-;4;7;2;1;2;3;3;2;1;2;6;3;1;6;2;4;5;7;2;2;1;4;7;7;3;4;2;7;7;7;8;3;7;-;1;3;3;3;3;7;2;1;2;7;1;1;1;7;1;3;2;7;2;3;2;5;1;2;1;1;2;2;2;2;1;1;"/>
  <p:tag name="CHARTSTRINGSTD" val="16 21 16 5 2 4 14 1"/>
  <p:tag name="CHARTSTRINGREV" val="1 14 4 2 5 16 21 16"/>
  <p:tag name="CHARTSTRINGSTDPER" val="0.20253164556962 0.265822784810127 0.20253164556962 0.0632911392405063 0.0253164556962025 0.0506329113924051 0.177215189873418 0.0126582278481013"/>
  <p:tag name="CHARTSTRINGREVPER" val="0.0126582278481013 0.177215189873418 0.0506329113924051 0.0253164556962025 0.0632911392405063 0.20253164556962 0.265822784810127 0.20253164556962"/>
  <p:tag name="ANONYMOUSTEMP"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CHARTTYPE" val="3"/>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OLDNUMANSWERS" val="8"/>
  <p:tag name="TEXTLENGTH" val="471"/>
  <p:tag name="FONTSIZE" val="18"/>
  <p:tag name="BULLETTYPE" val="ppBulletArabicPeriod"/>
  <p:tag name="ANSWERTEXT" val="Preserving the affordability of housing&#10;Keeping residents and families from getting displaced&#10;Helping business owners survive during construction? &#10;Losing the unique character of current neighborhoods along the line&#10;Supporting residents in getting good jobs during and after construction&#10;Attracting new amenities that are currently lacking in parts of the corridor&#10;Ensuring our neighborhoods become more walkable, bikeable and accessible&#10;Some other option not listed here"/>
</p:tagLst>
</file>

<file path=ppt/tags/tag22.xml><?xml version="1.0" encoding="utf-8"?>
<p:tagLst xmlns:a="http://schemas.openxmlformats.org/drawingml/2006/main" xmlns:r="http://schemas.openxmlformats.org/officeDocument/2006/relationships" xmlns:p="http://schemas.openxmlformats.org/presentationml/2006/main">
  <p:tag name="SLIDEGUID" val="0836DCDF20974A42AA2CCB6DA989AE32"/>
  <p:tag name="SLIDEID" val="0836DCDF20974A42AA2CCB6DA989AE32"/>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ANSWERSALIAS" val="Moving more easily to jobs along the corridor|smicln|New vibrancy at many of the Purple Line stations|smicln|Great access to amenities for residents and workers in the corridor|smicln|The placemaking we can do at the station areas I most love|smicln|Creating jobs along the corridor|smicln|New or expanded opportunities for existing and new business owners|smicln|Access to educational opportunities|smicln|Some other option not listed here"/>
  <p:tag name="CHARTCOLORINDICES" val="37,37,37,37,37,37,37,37,37,37,10,3"/>
  <p:tag name="QUESTIONALIAS" val="What opportunity do you anticipate that the  Purple Line will provide that you’re most excited about?"/>
  <p:tag name="VALUES" val="No Value|smicln|No Value|smicln|No Value|smicln|No Value|smicln|No Value|smicln|No Value|smicln|No Value|smicln|No Value"/>
  <p:tag name="RESPONSESGATHERED" val="True"/>
  <p:tag name="TOTALRESPONSES" val="74"/>
  <p:tag name="RESPONSECOUNT" val="74"/>
  <p:tag name="SLICED" val="False"/>
  <p:tag name="RESPONSES" val="-;-;-;-;-;-;6;6;4;1;3;1;1;1;5;4;5;3;-;6;2;3;5;5;3;1;8;5;4;-;1;2;6;6;2;6;4;3;8;3;1;8;1;6;2;4;6;2;5;5;6;2;1;4;1;-;1;5;6;1;6;2;6;1;1;1;3;6;-;-;3;1;8;3;1;6;1;5;1;3;7;1;3;-;8;-;4;-;"/>
  <p:tag name="CHARTSTRINGSTD" val="20 7 11 7 9 14 1 5"/>
  <p:tag name="CHARTSTRINGREV" val="5 1 14 9 7 11 7 20"/>
  <p:tag name="CHARTSTRINGSTDPER" val="0.27027027027027 0.0945945945945946 0.148648648648649 0.0945945945945946 0.121621621621622 0.189189189189189 0.0135135135135135 0.0675675675675676"/>
  <p:tag name="CHARTSTRINGREVPER" val="0.0675675675675676 0.0135135135135135 0.189189189189189 0.121621621621622 0.0945945945945946 0.148648648648649 0.0945945945945946 0.27027027027027"/>
  <p:tag name="ANONYMOUSTEMP" val="False"/>
</p:tagLst>
</file>

<file path=ppt/tags/tag23.xml><?xml version="1.0" encoding="utf-8"?>
<p:tagLst xmlns:a="http://schemas.openxmlformats.org/drawingml/2006/main" xmlns:r="http://schemas.openxmlformats.org/officeDocument/2006/relationships" xmlns:p="http://schemas.openxmlformats.org/presentationml/2006/main">
  <p:tag name="CHARTTYPE" val="3"/>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8"/>
  <p:tag name="TEXTLENGTH" val="391"/>
  <p:tag name="FONTSIZE" val="20"/>
  <p:tag name="BULLETTYPE" val="ppBulletArabicPeriod"/>
  <p:tag name="ANSWERTEXT" val="Moving more easily to jobs along the corridor&#10;New vibrancy at many of the Purple Line stations&#10;Great access to amenities for residents and workers in the corridor&#10;The placemaking we can do at the station areas I most love&#10;Creating jobs along the corridor&#10;New or expanded opportunities for existing and new business owners&#10;Access to educational opportunities&#10;Some other option not listed her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SLIDEGUID" val="C8D724F5CEC74FD782520BDF044093A5"/>
  <p:tag name="SLIDEID" val="C8D724F5CEC74FD782520BDF044093A5"/>
  <p:tag name="SLIDEORDER" val="1"/>
  <p:tag name="SLIDETYPE" val="Q"/>
  <p:tag name="SPEEDSCORING" val="False"/>
  <p:tag name="CORRECTPOINTVALUE" val="100"/>
  <p:tag name="INCORRECTPOINTVALUE" val="0"/>
  <p:tag name="ZEROBASED" val="False"/>
  <p:tag name="NUMRESPONSES" val="1"/>
  <p:tag name="AUTOADVANCE" val="False"/>
  <p:tag name="TEAMASSIGN" val="True"/>
  <p:tag name="DEMOGRAPHIC" val="True"/>
  <p:tag name="DELIMITERS" val="3.1"/>
  <p:tag name="CHARTCOLORINDICES" val="45,45,45,45,45,45,45,45,45,45,10,3"/>
  <p:tag name="QUESTIONALIAS" val="Please select a Team!"/>
  <p:tag name="VALUEFORMAT" val="0"/>
  <p:tag name="ANSWERSALIAS" val="Team 1 – Left Side|smicln|Team 2 – Right Side"/>
  <p:tag name="VALUES" val="No Value|smicln|No Value"/>
  <p:tag name="RESPONSESGATHERED" val="True"/>
  <p:tag name="TOTALRESPONSES" val="66"/>
  <p:tag name="RESPONSECOUNT" val="66"/>
  <p:tag name="SLICED" val="False"/>
  <p:tag name="RESPONSES" val="-;-;-;-;2;-;2;2;2;2;2;2;1;2;-;-;2;2;-;2;-;-;-;-;-;2;-;-;-;-;-;1;2;2;-;-;2;-;-;1;1;2;-;2;1;2;-;2;2;2;1;-;2;2;-;2;1;1;2;2;1;2;2;1;2;-;2;1;-;-;2;2;1;2;-;-;1;-;1;-;2;1;1;2;1;-;-;1;1;1;1;1;1;1;1;1;1;1;1;2;1;"/>
  <p:tag name="CHARTSTRINGSTD" val="30 36"/>
  <p:tag name="CHARTSTRINGREV" val="36 30"/>
  <p:tag name="CHARTSTRINGSTDPER" val="0.454545454545455 0.545454545454545"/>
  <p:tag name="CHARTSTRINGREVPER" val="0.545454545454545 0.454545454545455"/>
  <p:tag name="ANONYMOUSTEMP"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ANSWERBULLETS" val="3"/>
  <p:tag name="TEXTLENGTH" val="40"/>
  <p:tag name="FONTSIZE" val="28"/>
  <p:tag name="BULLETTYPE" val="ppBulletArabicPeriod"/>
  <p:tag name="ANSWERTEXT" val="Team 1 – Even Tables&#10;Team 2 – Odd Tables"/>
  <p:tag name="OLDNUMANSWERS" val="2"/>
</p:tagLst>
</file>

<file path=ppt/tags/tag61.xml><?xml version="1.0" encoding="utf-8"?>
<p:tagLst xmlns:a="http://schemas.openxmlformats.org/drawingml/2006/main" xmlns:r="http://schemas.openxmlformats.org/officeDocument/2006/relationships" xmlns:p="http://schemas.openxmlformats.org/presentationml/2006/main">
  <p:tag name="SLIDEGUID" val="B83A01F93A8F465693E19B933C76AEE5"/>
  <p:tag name="SLIDEID" val="B83A01F93A8F465693E19B933C76AEE5"/>
  <p:tag name="SLIDEORDER" val="1"/>
  <p:tag name="SLIDETYPE" val="Q"/>
  <p:tag name="DEMOGRAPHIC" val="False"/>
  <p:tag name="TEAMASSIGN" val="False"/>
  <p:tag name="SPEEDSCORING" val="False"/>
  <p:tag name="CORRECTPOINTVALUE" val="100"/>
  <p:tag name="ZEROBASED" val="False"/>
  <p:tag name="NUMRESPONSES" val="1"/>
  <p:tag name="AUTOADVANCE" val="False"/>
  <p:tag name="DELIMITERS" val="3.1"/>
  <p:tag name="VALUEFORMAT" val="0%"/>
  <p:tag name="ANSWERSALIAS" val="107,000|smicln|134,000|smicln|159,000|smicln|176,000"/>
  <p:tag name="CHARTCOLORINDICES" val="37,37,37,37,37,37,37,37,37,37,10,3"/>
  <p:tag name="INCORRECTPOINTVALUE" val="0"/>
  <p:tag name="QUESTIONALIAS" val="How many residents live along the Purple Line Corridor?"/>
  <p:tag name="VALUES" val="Incorrect|smicln|Incorrect|smicln|Correct|smicln|Incorrect"/>
  <p:tag name="RESPONSESGATHERED" val="True"/>
  <p:tag name="TOTALRESPONSES" val="76"/>
  <p:tag name="RESPONSECOUNT" val="76"/>
  <p:tag name="SLICED" val="False"/>
  <p:tag name="RESPONSES" val="-;-;-;-;3;-;2;4;3;4;4;4;4;4;4;-;4;4;-;4;-;-;-;-;-;4;2;-;-;4;-;2;3;4;-;-;3;-;-;4;4;4;-;3;3;3;-;3;3;2;4;-;2;3;2;4;3;4;3;4;4;4;-;1;4;-;4;4;4;-;2;3;3;4;2;-;-;-;4;-;3;4;4;4;4;2;4;2;3;3;3;4;4;4;4;3;4;3;3;3;4;1;3;3;4;"/>
  <p:tag name="CHARTSTRINGSTD" val="2 10 24 40"/>
  <p:tag name="CHARTSTRINGREV" val="40 24 10 2"/>
  <p:tag name="CHARTSTRINGSTDPER" val="0.0263157894736842 0.131578947368421 0.315789473684211 0.526315789473684"/>
  <p:tag name="CHARTSTRINGREVPER" val="0.526315789473684 0.315789473684211 0.131578947368421 0.0263157894736842"/>
  <p:tag name="ANONYMOUSTEMP" val="False"/>
</p:tagLst>
</file>

<file path=ppt/tags/tag62.xml><?xml version="1.0" encoding="utf-8"?>
<p:tagLst xmlns:a="http://schemas.openxmlformats.org/drawingml/2006/main" xmlns:r="http://schemas.openxmlformats.org/officeDocument/2006/relationships" xmlns:p="http://schemas.openxmlformats.org/presentationml/2006/main">
  <p:tag name="CHARTTYPE" val="3"/>
</p:tagLst>
</file>

<file path=ppt/tags/tag6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1"/>
  <p:tag name="FONTSIZE" val="32"/>
  <p:tag name="BULLETTYPE" val="ppBulletArabicPeriod"/>
  <p:tag name="ANSWERTEXT" val="107,000&#10;134,000&#10;159,000&#10;176,000"/>
</p:tagLst>
</file>

<file path=ppt/tags/tag64.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65.xml><?xml version="1.0" encoding="utf-8"?>
<p:tagLst xmlns:a="http://schemas.openxmlformats.org/drawingml/2006/main" xmlns:r="http://schemas.openxmlformats.org/officeDocument/2006/relationships" xmlns:p="http://schemas.openxmlformats.org/presentationml/2006/main">
  <p:tag name="SLIDEGUID" val="183DC467D23D49F4AFB59E58AD77D31D"/>
  <p:tag name="SLIDEID" val="183DC467D23D49F4AFB59E58AD77D31D"/>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ANSWERSALIAS" val="27%|smicln|31%|smicln|34%|smicln|38%"/>
  <p:tag name="CHARTCOLORINDICES" val="37,37,37,37,37,37,37,37,37,37,10,3"/>
  <p:tag name="VALUES" val="Incorrect|smicln|Incorrect|smicln|Correct|smicln|Incorrect"/>
  <p:tag name="QUESTIONALIAS" val="In 2000, Hispanics made up about 24% of the  population in the corridor. What is the percentage  of Hispanics in the corridor as of 2015? "/>
  <p:tag name="RESPONSESGATHERED" val="True"/>
  <p:tag name="TOTALRESPONSES" val="75"/>
  <p:tag name="RESPONSECOUNT" val="75"/>
  <p:tag name="SLICED" val="False"/>
  <p:tag name="RESPONSES" val="-;-;-;-;-;-;4;4;3;4;3;3;2;4;3;-;3;3;-;2;-;-;-;-;2;4;2;-;-;3;-;3;3;3;-;-;2;-;-;2;4;3;-;1;2;2;-;4;2;4;4;3;4;4;4;-;4;-;4;4;4;3;3;2;3;-;4;3;3;-;3;3;1;3;3;-;3;-;2;-;2;3;3;2;3;-;2;-;4;2;4;4;3;3;4;4;4;3;3;4;1;4;4;3;3;"/>
  <p:tag name="CHARTSTRINGSTD" val="3 15 31 26"/>
  <p:tag name="CHARTSTRINGREV" val="26 31 15 3"/>
  <p:tag name="CHARTSTRINGSTDPER" val="0.04 0.2 0.413333333333333 0.346666666666667"/>
  <p:tag name="CHARTSTRINGREVPER" val="0.346666666666667 0.413333333333333 0.2 0.04"/>
  <p:tag name="ANONYMOUSTEMP" val="False"/>
</p:tagLst>
</file>

<file path=ppt/tags/tag66.xml><?xml version="1.0" encoding="utf-8"?>
<p:tagLst xmlns:a="http://schemas.openxmlformats.org/drawingml/2006/main" xmlns:r="http://schemas.openxmlformats.org/officeDocument/2006/relationships" xmlns:p="http://schemas.openxmlformats.org/presentationml/2006/main">
  <p:tag name="CHARTTYPE" val="3"/>
</p:tagLst>
</file>

<file path=ppt/tags/tag67.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6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5"/>
  <p:tag name="FONTSIZE" val="32"/>
  <p:tag name="BULLETTYPE" val="ppBulletArabicPeriod"/>
  <p:tag name="ANSWERTEXT" val="27%&#10;31%&#10;34%&#10;38%"/>
</p:tagLst>
</file>

<file path=ppt/tags/tag69.xml><?xml version="1.0" encoding="utf-8"?>
<p:tagLst xmlns:a="http://schemas.openxmlformats.org/drawingml/2006/main" xmlns:r="http://schemas.openxmlformats.org/officeDocument/2006/relationships" xmlns:p="http://schemas.openxmlformats.org/presentationml/2006/main">
  <p:tag name="SLIDEGUID" val="37932BF19A9A4FE4BFDFF508DE790ADC"/>
  <p:tag name="SLIDEID" val="37932BF19A9A4FE4BFDFF508DE790ADC"/>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ANSWERSALIAS" val="Starbucks |smicln|WMATA|smicln|National Oceanic and Atmospheric Administration |smicln|M-NCPPC|smicln|IRS|smicln|University of Maryland, College Park|smicln|University of Maryland University College|smicln|National Institutes of Health|smicln|Maryland CVS Pharmacy, LLC"/>
  <p:tag name="CHARTCOLORINDICES" val="37,37,37,37,37,37,37,37,37,37,10,3"/>
  <p:tag name="QUESTIONALIAS" val="Who is the largest employer in the corridor?"/>
  <p:tag name="VALUES" val="Incorrect|smicln|Incorrect|smicln|Incorrect|smicln|Incorrect|smicln|Incorrect|smicln|Correct|smicln|Incorrect|smicln|Incorrect|smicln|Incorrect"/>
  <p:tag name="RESPONSESGATHERED" val="True"/>
  <p:tag name="TOTALRESPONSES" val="73"/>
  <p:tag name="RESPONSECOUNT" val="73"/>
  <p:tag name="SLICED" val="False"/>
  <p:tag name="RESPONSES" val="-;-;-;-;6;-;6;6;6;6;6;6;8;6;6;-;8;6;-;6;-;-;-;-;6;6;6;-;-;8;-;6;6;8;-;-;6;-;-;6;6;-;-;7;6;6;-;2;6;8;7;6;1;6;6;-;6;6;6;6;2;6;9;6;6;-;6;4;6;-;6;8;8;6;6;-;-;-;6;-;6;6;9;6;6;6;6;6;6;6;6;-;6;6;7;8;2;7;6;6;6;-;6;-;-;"/>
  <p:tag name="CHARTSTRINGSTD" val="1 3 0 1 0 54 4 8 2"/>
  <p:tag name="CHARTSTRINGREV" val="2 8 4 54 0 1 0 3 1"/>
  <p:tag name="CHARTSTRINGSTDPER" val="0.0136986301369863 0.0410958904109589 0 0.0136986301369863 0 0.73972602739726 0.0547945205479452 0.10958904109589 0.0273972602739726"/>
  <p:tag name="CHARTSTRINGREVPER" val="0.0273972602739726 0.10958904109589 0.0547945205479452 0.73972602739726 0 0.0136986301369863 0 0.0410958904109589 0.0136986301369863"/>
  <p:tag name="ANONYMOUSTEMP" val="False"/>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CHARTTYPE" val="3"/>
</p:tagLst>
</file>

<file path=ppt/tags/tag71.xml><?xml version="1.0" encoding="utf-8"?>
<p:tagLst xmlns:a="http://schemas.openxmlformats.org/drawingml/2006/main" xmlns:r="http://schemas.openxmlformats.org/officeDocument/2006/relationships" xmlns:p="http://schemas.openxmlformats.org/presentationml/2006/main">
  <p:tag name="ANSWERBULLETS" val="3"/>
  <p:tag name="OLDNUMANSWERS" val="9"/>
  <p:tag name="TEXTLENGTH" val="213"/>
  <p:tag name="FONTSIZE" val="24"/>
  <p:tag name="BULLETTYPE" val="ppBulletArabicPeriod"/>
  <p:tag name="ANSWERTEXT" val="Starbucks &#10;WMATA&#10;National Oceanic and Atmospheric Administration &#10;M-NCPPC&#10;IRS&#10;University of Maryland, College Park&#10;University of Maryland University College&#10;National Institutes of Health&#10;Maryland CVS Pharmacy, LLC"/>
</p:tagLst>
</file>

<file path=ppt/tags/tag72.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73.xml><?xml version="1.0" encoding="utf-8"?>
<p:tagLst xmlns:a="http://schemas.openxmlformats.org/drawingml/2006/main" xmlns:r="http://schemas.openxmlformats.org/officeDocument/2006/relationships" xmlns:p="http://schemas.openxmlformats.org/presentationml/2006/main">
  <p:tag name="SLIDEGUID" val="C399F19BDAFA441D8800A88EBFDAE500"/>
  <p:tag name="SLIDEID" val="C399F19BDAFA441D8800A88EBFDAE50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ANSWERSALIAS" val="Bethesda-Chevy Chase |smicln|Silver Spring |smicln|International Corridor |smicln|University of Maryland |smicln|New Carrollton "/>
  <p:tag name="CHARTCOLORINDICES" val="37,37,37,37,37,37,37,37,37,37,10,3"/>
  <p:tag name="QUESTIONALIAS" val="Which subarea of the corridor has the largest number  of small businesses jobs? (50 or fewer employees) "/>
  <p:tag name="VALUES" val="Correct|smicln|Incorrect|smicln|Incorrect|smicln|Incorrect|smicln|Incorrect"/>
  <p:tag name="RESPONSESGATHERED" val="True"/>
  <p:tag name="TOTALRESPONSES" val="74"/>
  <p:tag name="RESPONSECOUNT" val="74"/>
  <p:tag name="SLICED" val="False"/>
  <p:tag name="RESPONSES" val="-;-;-;-;3;-;3;3;3;3;2;-;1;1;2;-;2;3;-;3;-;-;-;-;3;2;-;-;-;3;-;3;3;1;-;-;2;-;-;2;3;3;-;1;3;2;-;3;3;2;3;3;1;3;3;-;3;2;4;3;3;3;3;2;2;-;3;5;3;-;2;3;3;3;2;-;-;-;1;-;3;1;3;3;1;3;3;3;1;2;5;3;2;3;3;-;3;3;3;3;1;3;3;1;-;"/>
  <p:tag name="CHARTSTRINGSTD" val="11 15 45 1 2"/>
  <p:tag name="CHARTSTRINGREV" val="2 1 45 15 11"/>
  <p:tag name="CHARTSTRINGSTDPER" val="0.148648648648649 0.202702702702703 0.608108108108108 0.0135135135135135 0.027027027027027"/>
  <p:tag name="CHARTSTRINGREVPER" val="0.027027027027027 0.0135135135135135 0.608108108108108 0.202702702702703 0.148648648648649"/>
  <p:tag name="ANONYMOUSTEMP" val="False"/>
</p:tagLst>
</file>

<file path=ppt/tags/tag74.xml><?xml version="1.0" encoding="utf-8"?>
<p:tagLst xmlns:a="http://schemas.openxmlformats.org/drawingml/2006/main" xmlns:r="http://schemas.openxmlformats.org/officeDocument/2006/relationships" xmlns:p="http://schemas.openxmlformats.org/presentationml/2006/main">
  <p:tag name="CHARTTYPE" val="3"/>
</p:tagLst>
</file>

<file path=ppt/tags/tag75.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100"/>
  <p:tag name="FONTSIZE" val="32"/>
  <p:tag name="BULLETTYPE" val="ppBulletArabicPeriod"/>
  <p:tag name="ANSWERTEXT" val="Bethesda-Chevy Chase &#10;Silver Spring &#10;International Corridor &#10;University of Maryland &#10;New Carrollton "/>
</p:tagLst>
</file>

<file path=ppt/tags/tag76.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77.xml><?xml version="1.0" encoding="utf-8"?>
<p:tagLst xmlns:a="http://schemas.openxmlformats.org/drawingml/2006/main" xmlns:r="http://schemas.openxmlformats.org/officeDocument/2006/relationships" xmlns:p="http://schemas.openxmlformats.org/presentationml/2006/main">
  <p:tag name="SLIDEGUID" val="97424C7E018042B7A4A263BA43AE93F7"/>
  <p:tag name="SLIDEID" val="97424C7E018042B7A4A263BA43AE93F7"/>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ANSWERSALIAS" val="Bethesda-Chevy Chase |smicln|Silver Spring |smicln|International Corridor |smicln|University of Maryland |smicln|New Carrollton "/>
  <p:tag name="CHARTCOLORINDICES" val="37,37,37,37,37,37,37,37,37,37,10,3"/>
  <p:tag name="QUESTIONALIAS" val="Renter-occupied units account for more than 53%  of all housing units in the corridor. Which sub-area has the highest percentage of renter-occupied housing units?"/>
  <p:tag name="VALUES" val="Incorrect|smicln|Correct|smicln|Incorrect|smicln|Incorrect|smicln|Incorrect"/>
  <p:tag name="RESPONSESGATHERED" val="True"/>
  <p:tag name="TOTALRESPONSES" val="78"/>
  <p:tag name="RESPONSECOUNT" val="78"/>
  <p:tag name="SLICED" val="False"/>
  <p:tag name="RESPONSES" val="-;-;-;-;5;-;-;3;4;3;3;4;2;2;3;-;2;4;-;3;-;-;-;-;3;3;4;-;-;3;-;3;-;3;-;-;2;2;-;3;4;3;-;3;4;4;-;3;4;4;3;4;2;3;4;-;4;2;2;3;1;4;3;3;3;-;3;5;2;-;4;3;2;3;3;-;2;-;1;-;4;2;4;3;2;5;2;3;3;3;3;2;3;3;3;2;3;1;1;3;1;5;1;1;2;"/>
  <p:tag name="CHARTSTRINGSTD" val="7 17 34 16 4"/>
  <p:tag name="CHARTSTRINGREV" val="4 16 34 17 7"/>
  <p:tag name="CHARTSTRINGSTDPER" val="0.0897435897435897 0.217948717948718 0.435897435897436 0.205128205128205 0.0512820512820513"/>
  <p:tag name="CHARTSTRINGREVPER" val="0.0512820512820513 0.205128205128205 0.435897435897436 0.217948717948718 0.0897435897435897"/>
  <p:tag name="ANONYMOUSTEMP" val="False"/>
</p:tagLst>
</file>

<file path=ppt/tags/tag78.xml><?xml version="1.0" encoding="utf-8"?>
<p:tagLst xmlns:a="http://schemas.openxmlformats.org/drawingml/2006/main" xmlns:r="http://schemas.openxmlformats.org/officeDocument/2006/relationships" xmlns:p="http://schemas.openxmlformats.org/presentationml/2006/main">
  <p:tag name="CHARTTYPE" val="3"/>
</p:tagLst>
</file>

<file path=ppt/tags/tag79.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100"/>
  <p:tag name="FONTSIZE" val="32"/>
  <p:tag name="BULLETTYPE" val="ppBulletArabicPeriod"/>
  <p:tag name="ANSWERTEXT" val="Bethesda-Chevy Chase &#10;Silver Spring &#10;International Corridor &#10;University of Maryland &#10;New Carrollton "/>
</p:tagLst>
</file>

<file path=ppt/tags/tag81.xml><?xml version="1.0" encoding="utf-8"?>
<p:tagLst xmlns:a="http://schemas.openxmlformats.org/drawingml/2006/main" xmlns:r="http://schemas.openxmlformats.org/officeDocument/2006/relationships" xmlns:p="http://schemas.openxmlformats.org/presentationml/2006/main">
  <p:tag name="SLIDEID" val="723C1F1A03004E3CAD78A42E86A8E075"/>
  <p:tag name="SLIDETYPE" val="T"/>
  <p:tag name="ACCUMULATEPOINTS" val="True"/>
  <p:tag name="SLIDEORDER" val="2"/>
  <p:tag name="SLIDEGUID" val="4061E6648F7C4666B4E073C59F726425"/>
  <p:tag name="DELIMITERS" val="3.1"/>
  <p:tag name="TEAMSINLEADERBOARD" val="2"/>
  <p:tag name="RESPONSESGATHERED" val="False"/>
  <p:tag name="ANONYMOUSTEMP" val="False"/>
</p:tagLst>
</file>

<file path=ppt/tags/tag82.xml><?xml version="1.0" encoding="utf-8"?>
<p:tagLst xmlns:a="http://schemas.openxmlformats.org/drawingml/2006/main" xmlns:r="http://schemas.openxmlformats.org/officeDocument/2006/relationships" xmlns:p="http://schemas.openxmlformats.org/presentationml/2006/main">
  <p:tag name="ISSCORES" val="Tru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LTC Presentation - Template B">
  <a:themeElements>
    <a:clrScheme name="Fluor">
      <a:dk1>
        <a:sysClr val="windowText" lastClr="000000"/>
      </a:dk1>
      <a:lt1>
        <a:sysClr val="window" lastClr="FFFFFF"/>
      </a:lt1>
      <a:dk2>
        <a:srgbClr val="00467F"/>
      </a:dk2>
      <a:lt2>
        <a:srgbClr val="DDDDDD"/>
      </a:lt2>
      <a:accent1>
        <a:srgbClr val="0096D7"/>
      </a:accent1>
      <a:accent2>
        <a:srgbClr val="006225"/>
      </a:accent2>
      <a:accent3>
        <a:srgbClr val="9BBB59"/>
      </a:accent3>
      <a:accent4>
        <a:srgbClr val="98002E"/>
      </a:accent4>
      <a:accent5>
        <a:srgbClr val="E31B23"/>
      </a:accent5>
      <a:accent6>
        <a:srgbClr val="F58025"/>
      </a:accent6>
      <a:hlink>
        <a:srgbClr val="332A86"/>
      </a:hlink>
      <a:folHlink>
        <a:srgbClr val="7A68AE"/>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12700" cap="flat" cmpd="sng" algn="ctr">
          <a:solidFill>
            <a:srgbClr val="0070C0"/>
          </a:solidFill>
          <a:prstDash val="solid"/>
          <a:round/>
          <a:headEnd type="none" w="med" len="med"/>
          <a:tailEnd type="none" w="med" len="med"/>
        </a:ln>
        <a:effectLst/>
      </a:spPr>
      <a:bodyPr/>
      <a:lstStyle/>
    </a:lnDef>
    <a:txDef>
      <a:spPr>
        <a:noFill/>
        <a:effectLst/>
        <a:scene3d>
          <a:camera prst="orthographicFront">
            <a:rot lat="0" lon="0" rev="0"/>
          </a:camera>
          <a:lightRig rig="threePt" dir="t">
            <a:rot lat="0" lon="0" rev="1200000"/>
          </a:lightRig>
        </a:scene3d>
      </a:spPr>
      <a:bodyPr wrap="square" lIns="0" tIns="0" rIns="0" bIns="0" rtlCol="0" anchor="ctr" anchorCtr="0">
        <a:normAutofit/>
      </a:bodyPr>
      <a:lstStyle>
        <a:defPPr algn="ctr">
          <a:defRPr sz="2000" dirty="0" smtClean="0">
            <a:solidFill>
              <a:schemeClr val="tx1"/>
            </a:solidFill>
            <a:latin typeface="Calibri" panose="020F0502020204030204" pitchFamily="34" charset="0"/>
          </a:defRPr>
        </a:defPPr>
      </a:lstStyle>
      <a:style>
        <a:lnRef idx="0">
          <a:schemeClr val="accent5"/>
        </a:lnRef>
        <a:fillRef idx="3">
          <a:schemeClr val="accent5"/>
        </a:fillRef>
        <a:effectRef idx="3">
          <a:schemeClr val="accent5"/>
        </a:effectRef>
        <a:fontRef idx="minor">
          <a:schemeClr val="lt1"/>
        </a:fontRef>
      </a:style>
    </a:txDef>
  </a:objectDefaults>
  <a:extraClrSchemeLst/>
  <a:extLst>
    <a:ext uri="{05A4C25C-085E-4340-85A3-A5531E510DB2}">
      <thm15:themeFamily xmlns:thm15="http://schemas.microsoft.com/office/thememl/2012/main" name="AV20160062-007 Purple Line Transit Partners Template B.potx" id="{434E4E9F-ED14-471A-9889-57B6E3CB405A}" vid="{543CAFE4-3B4C-47D2-A944-E2D791116A41}"/>
    </a:ext>
  </a:extLst>
</a:theme>
</file>

<file path=ppt/theme/theme7.xml><?xml version="1.0" encoding="utf-8"?>
<a:theme xmlns:a="http://schemas.openxmlformats.org/drawingml/2006/main" name="19_PLTC Presentation - Template B">
  <a:themeElements>
    <a:clrScheme name="Fluor">
      <a:dk1>
        <a:sysClr val="windowText" lastClr="000000"/>
      </a:dk1>
      <a:lt1>
        <a:sysClr val="window" lastClr="FFFFFF"/>
      </a:lt1>
      <a:dk2>
        <a:srgbClr val="00467F"/>
      </a:dk2>
      <a:lt2>
        <a:srgbClr val="DDDDDD"/>
      </a:lt2>
      <a:accent1>
        <a:srgbClr val="0096D7"/>
      </a:accent1>
      <a:accent2>
        <a:srgbClr val="006225"/>
      </a:accent2>
      <a:accent3>
        <a:srgbClr val="9BBB59"/>
      </a:accent3>
      <a:accent4>
        <a:srgbClr val="98002E"/>
      </a:accent4>
      <a:accent5>
        <a:srgbClr val="E31B23"/>
      </a:accent5>
      <a:accent6>
        <a:srgbClr val="F58025"/>
      </a:accent6>
      <a:hlink>
        <a:srgbClr val="332A86"/>
      </a:hlink>
      <a:folHlink>
        <a:srgbClr val="7A68AE"/>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12700" cap="flat" cmpd="sng" algn="ctr">
          <a:solidFill>
            <a:srgbClr val="0070C0"/>
          </a:solidFill>
          <a:prstDash val="solid"/>
          <a:round/>
          <a:headEnd type="none" w="med" len="med"/>
          <a:tailEnd type="none" w="med" len="med"/>
        </a:ln>
        <a:effectLst/>
      </a:spPr>
      <a:bodyPr/>
      <a:lstStyle/>
    </a:lnDef>
    <a:txDef>
      <a:spPr>
        <a:noFill/>
        <a:effectLst/>
        <a:scene3d>
          <a:camera prst="orthographicFront">
            <a:rot lat="0" lon="0" rev="0"/>
          </a:camera>
          <a:lightRig rig="threePt" dir="t">
            <a:rot lat="0" lon="0" rev="1200000"/>
          </a:lightRig>
        </a:scene3d>
      </a:spPr>
      <a:bodyPr wrap="square" lIns="0" tIns="0" rIns="0" bIns="0" rtlCol="0" anchor="ctr" anchorCtr="0">
        <a:normAutofit/>
      </a:bodyPr>
      <a:lstStyle>
        <a:defPPr algn="ctr">
          <a:defRPr sz="2000" dirty="0" smtClean="0">
            <a:solidFill>
              <a:schemeClr val="tx1"/>
            </a:solidFill>
            <a:latin typeface="Calibri" panose="020F0502020204030204" pitchFamily="34" charset="0"/>
          </a:defRPr>
        </a:defPPr>
      </a:lstStyle>
      <a:style>
        <a:lnRef idx="0">
          <a:schemeClr val="accent5"/>
        </a:lnRef>
        <a:fillRef idx="3">
          <a:schemeClr val="accent5"/>
        </a:fillRef>
        <a:effectRef idx="3">
          <a:schemeClr val="accent5"/>
        </a:effectRef>
        <a:fontRef idx="minor">
          <a:schemeClr val="lt1"/>
        </a:fontRef>
      </a:style>
    </a:txDef>
  </a:objectDefaults>
  <a:extraClrSchemeLst/>
  <a:extLst>
    <a:ext uri="{05A4C25C-085E-4340-85A3-A5531E510DB2}">
      <thm15:themeFamily xmlns:thm15="http://schemas.microsoft.com/office/thememl/2012/main" name="AV20160062-007 Purple Line Transit Partners Template B.potx" id="{434E4E9F-ED14-471A-9889-57B6E3CB405A}" vid="{543CAFE4-3B4C-47D2-A944-E2D791116A41}"/>
    </a:ext>
  </a:extLst>
</a:theme>
</file>

<file path=ppt/theme/theme8.xml><?xml version="1.0" encoding="utf-8"?>
<a:theme xmlns:a="http://schemas.openxmlformats.org/drawingml/2006/main" name="20_PLTC Presentation - Template B">
  <a:themeElements>
    <a:clrScheme name="Fluor">
      <a:dk1>
        <a:sysClr val="windowText" lastClr="000000"/>
      </a:dk1>
      <a:lt1>
        <a:sysClr val="window" lastClr="FFFFFF"/>
      </a:lt1>
      <a:dk2>
        <a:srgbClr val="00467F"/>
      </a:dk2>
      <a:lt2>
        <a:srgbClr val="DDDDDD"/>
      </a:lt2>
      <a:accent1>
        <a:srgbClr val="0096D7"/>
      </a:accent1>
      <a:accent2>
        <a:srgbClr val="006225"/>
      </a:accent2>
      <a:accent3>
        <a:srgbClr val="9BBB59"/>
      </a:accent3>
      <a:accent4>
        <a:srgbClr val="98002E"/>
      </a:accent4>
      <a:accent5>
        <a:srgbClr val="E31B23"/>
      </a:accent5>
      <a:accent6>
        <a:srgbClr val="F58025"/>
      </a:accent6>
      <a:hlink>
        <a:srgbClr val="332A86"/>
      </a:hlink>
      <a:folHlink>
        <a:srgbClr val="7A68AE"/>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12700" cap="flat" cmpd="sng" algn="ctr">
          <a:solidFill>
            <a:srgbClr val="0070C0"/>
          </a:solidFill>
          <a:prstDash val="solid"/>
          <a:round/>
          <a:headEnd type="none" w="med" len="med"/>
          <a:tailEnd type="none" w="med" len="med"/>
        </a:ln>
        <a:effectLst/>
      </a:spPr>
      <a:bodyPr/>
      <a:lstStyle/>
    </a:lnDef>
    <a:txDef>
      <a:spPr>
        <a:noFill/>
        <a:effectLst/>
        <a:scene3d>
          <a:camera prst="orthographicFront">
            <a:rot lat="0" lon="0" rev="0"/>
          </a:camera>
          <a:lightRig rig="threePt" dir="t">
            <a:rot lat="0" lon="0" rev="1200000"/>
          </a:lightRig>
        </a:scene3d>
      </a:spPr>
      <a:bodyPr wrap="square" lIns="0" tIns="0" rIns="0" bIns="0" rtlCol="0" anchor="ctr" anchorCtr="0">
        <a:normAutofit/>
      </a:bodyPr>
      <a:lstStyle>
        <a:defPPr algn="ctr">
          <a:defRPr sz="2000" dirty="0" smtClean="0">
            <a:solidFill>
              <a:schemeClr val="tx1"/>
            </a:solidFill>
            <a:latin typeface="Calibri" panose="020F0502020204030204" pitchFamily="34" charset="0"/>
          </a:defRPr>
        </a:defPPr>
      </a:lstStyle>
      <a:style>
        <a:lnRef idx="0">
          <a:schemeClr val="accent5"/>
        </a:lnRef>
        <a:fillRef idx="3">
          <a:schemeClr val="accent5"/>
        </a:fillRef>
        <a:effectRef idx="3">
          <a:schemeClr val="accent5"/>
        </a:effectRef>
        <a:fontRef idx="minor">
          <a:schemeClr val="lt1"/>
        </a:fontRef>
      </a:style>
    </a:txDef>
  </a:objectDefaults>
  <a:extraClrSchemeLst/>
  <a:extLst>
    <a:ext uri="{05A4C25C-085E-4340-85A3-A5531E510DB2}">
      <thm15:themeFamily xmlns:thm15="http://schemas.microsoft.com/office/thememl/2012/main" name="AV20160062-007 Purple Line Transit Partners Template B.potx" id="{434E4E9F-ED14-471A-9889-57B6E3CB405A}" vid="{543CAFE4-3B4C-47D2-A944-E2D791116A41}"/>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3079</Words>
  <Application>Microsoft Office PowerPoint</Application>
  <PresentationFormat>On-screen Show (16:9)</PresentationFormat>
  <Paragraphs>626</Paragraphs>
  <Slides>80</Slides>
  <Notes>59</Notes>
  <HiddenSlides>1</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1</vt:i4>
      </vt:variant>
      <vt:variant>
        <vt:lpstr>Slide Titles</vt:lpstr>
      </vt:variant>
      <vt:variant>
        <vt:i4>80</vt:i4>
      </vt:variant>
    </vt:vector>
  </HeadingPairs>
  <TitlesOfParts>
    <vt:vector size="97" baseType="lpstr">
      <vt:lpstr>Arial</vt:lpstr>
      <vt:lpstr>Calibri</vt:lpstr>
      <vt:lpstr>Franklin Gothic Book</vt:lpstr>
      <vt:lpstr>Monotype Sorts</vt:lpstr>
      <vt:lpstr>Noto Sans Symbols</vt:lpstr>
      <vt:lpstr>Quattrocento Sans</vt:lpstr>
      <vt:lpstr>Times New Roman</vt:lpstr>
      <vt:lpstr>Wingdings</vt:lpstr>
      <vt:lpstr>Simple Light</vt:lpstr>
      <vt:lpstr>Simple Light</vt:lpstr>
      <vt:lpstr>Simple Light</vt:lpstr>
      <vt:lpstr>1_Simple Light</vt:lpstr>
      <vt:lpstr>2_Simple Light</vt:lpstr>
      <vt:lpstr>PLTC Presentation - Template B</vt:lpstr>
      <vt:lpstr>19_PLTC Presentation - Template B</vt:lpstr>
      <vt:lpstr>20_PLTC Presentation - Template B</vt:lpstr>
      <vt:lpstr>Chart</vt:lpstr>
      <vt:lpstr>PLCC ANNUAL STAKEHOLDER WORKSHOP</vt:lpstr>
      <vt:lpstr>Welcome back!</vt:lpstr>
      <vt:lpstr>Purpose of the Workshop</vt:lpstr>
      <vt:lpstr>Agenda</vt:lpstr>
      <vt:lpstr>PowerPoint Presentation</vt:lpstr>
      <vt:lpstr>Follow us on Social Media</vt:lpstr>
      <vt:lpstr>Table Introductions</vt:lpstr>
      <vt:lpstr>Keypad polling </vt:lpstr>
      <vt:lpstr>Where do you live?</vt:lpstr>
      <vt:lpstr>Right now I am…</vt:lpstr>
      <vt:lpstr>If you are involved in the Purple Line  Corridor right now, are you involved with:</vt:lpstr>
      <vt:lpstr>What do you see as the most important  challenge along the corridor over the next few years?</vt:lpstr>
      <vt:lpstr>What opportunity do you anticipate that the  Purple Line will provide that you’re most excited about?</vt:lpstr>
      <vt:lpstr>Updates about the  Purple Line</vt:lpstr>
      <vt:lpstr>  Purple Line Update March 22, 2019</vt:lpstr>
      <vt:lpstr>Purple Line: The Great Connector</vt:lpstr>
      <vt:lpstr>                 Expanding Access to Jobs </vt:lpstr>
      <vt:lpstr>PowerPoint Presentation</vt:lpstr>
      <vt:lpstr>Project Overview</vt:lpstr>
      <vt:lpstr>Vehicle Assembly</vt:lpstr>
      <vt:lpstr>Bethesda Station Shaft</vt:lpstr>
      <vt:lpstr>Bethesda Station Shaft</vt:lpstr>
      <vt:lpstr>Silver Spring Transit Center</vt:lpstr>
      <vt:lpstr>Silver Spring Transit Center</vt:lpstr>
      <vt:lpstr>Safety is Job #1</vt:lpstr>
      <vt:lpstr>Traffic: What to Expect</vt:lpstr>
      <vt:lpstr>Pedestrians: What to Expect</vt:lpstr>
      <vt:lpstr> Impacted Business Outreach</vt:lpstr>
      <vt:lpstr>Public Outreach</vt:lpstr>
      <vt:lpstr>Expanding Economic Opportunities</vt:lpstr>
      <vt:lpstr>Local Job Creator</vt:lpstr>
      <vt:lpstr>Affirmative Action/Equal Employment Opportunity</vt:lpstr>
      <vt:lpstr>PowerPoint Presentation</vt:lpstr>
      <vt:lpstr>Inspiration from Minneapolis - St. Paul</vt:lpstr>
      <vt:lpstr>PLCC: Organizing around our Mission &amp; Vision</vt:lpstr>
      <vt:lpstr>What is the Purple Line Corridor Coalition?</vt:lpstr>
      <vt:lpstr>Our Vision and Our Opportunity</vt:lpstr>
      <vt:lpstr>Four Primary Goals</vt:lpstr>
      <vt:lpstr>How We’re Organizing:</vt:lpstr>
      <vt:lpstr>Continuing PLCC steering committee members</vt:lpstr>
      <vt:lpstr>New Members of PLCC Steering Committee</vt:lpstr>
      <vt:lpstr>Celeste James, Executive Director of Community Health</vt:lpstr>
      <vt:lpstr>Kaiser Permanente in the Mid-Atlantic States:  By the Numbers </vt:lpstr>
      <vt:lpstr>PowerPoint Presentation</vt:lpstr>
      <vt:lpstr>Deepening our Engagement</vt:lpstr>
      <vt:lpstr>Deepening our Engagement (cont’d)</vt:lpstr>
      <vt:lpstr>Table Discussion</vt:lpstr>
      <vt:lpstr>PLCC: Key Dimensions of our Work</vt:lpstr>
      <vt:lpstr>PLCC Data - Demographics</vt:lpstr>
      <vt:lpstr>PLCC Data - Poverty</vt:lpstr>
      <vt:lpstr>PLCC Data - Housing Construction</vt:lpstr>
      <vt:lpstr>PLCC Data - Single Family Home Prices</vt:lpstr>
      <vt:lpstr>PLCC Data - Multi-Family Rents in Montgomery</vt:lpstr>
      <vt:lpstr>Survey: CDA Implementation Progress</vt:lpstr>
      <vt:lpstr>High level results from PLCC Survey - Business</vt:lpstr>
      <vt:lpstr>High level results from PLCC Survey - Housing</vt:lpstr>
      <vt:lpstr>High level results from PLCC Survey - Workforce</vt:lpstr>
      <vt:lpstr>High level results from PLCC Survey - Community</vt:lpstr>
      <vt:lpstr>FTA TOD Planning Grant</vt:lpstr>
      <vt:lpstr>Lunch Break</vt:lpstr>
      <vt:lpstr>County Executive Marc Elrich</vt:lpstr>
      <vt:lpstr>Floyd Holt, Deputy Chief Administrative Officer  Prince George’s County </vt:lpstr>
      <vt:lpstr>Opportunities</vt:lpstr>
      <vt:lpstr>Challenges</vt:lpstr>
      <vt:lpstr>Good Takeaways</vt:lpstr>
      <vt:lpstr>Test of Your Knowledge  of the Purple Line </vt:lpstr>
      <vt:lpstr>Please select a Team!</vt:lpstr>
      <vt:lpstr>How many residents live along the Purple Line Corridor?</vt:lpstr>
      <vt:lpstr>In 2000, Hispanics made up about 24% of the  population in the corridor. What is the percentage  of Hispanics in the corridor as of 2015? </vt:lpstr>
      <vt:lpstr>Who is the largest employer in the corridor?</vt:lpstr>
      <vt:lpstr>Which subarea of the corridor has the largest number  of small businesses jobs? (50 or fewer employees) </vt:lpstr>
      <vt:lpstr>Renter-occupied units account for more than 53%  of all housing units in the corridor. Which sub-area has the highest percentage of renter-occupied housing units?</vt:lpstr>
      <vt:lpstr>And the winner is…..</vt:lpstr>
      <vt:lpstr>Breakout Group Instructions</vt:lpstr>
      <vt:lpstr>Sharing Insights from the Breakout Discussions</vt:lpstr>
      <vt:lpstr>Final Task - Tomorrow’s Headline?</vt:lpstr>
      <vt:lpstr>Final Task - Tomorrow’s Headline?</vt:lpstr>
      <vt:lpstr>Next Steps</vt:lpstr>
      <vt:lpstr>Next steps</vt:lpstr>
      <vt:lpstr>Adjourn to Reception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PLCC ANNUAL STAKEHOLDER WORKSHOP</dc:title>
  <dc:creator>Kim</dc:creator>
  <cp:lastModifiedBy>Nick Finio</cp:lastModifiedBy>
  <cp:revision>24</cp:revision>
  <dcterms:modified xsi:type="dcterms:W3CDTF">2019-03-26T12:56:45Z</dcterms:modified>
</cp:coreProperties>
</file>